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4"/>
  </p:notesMasterIdLst>
  <p:sldIdLst>
    <p:sldId id="256" r:id="rId2"/>
    <p:sldId id="365" r:id="rId3"/>
    <p:sldId id="364" r:id="rId4"/>
    <p:sldId id="367" r:id="rId5"/>
    <p:sldId id="361" r:id="rId6"/>
    <p:sldId id="362" r:id="rId7"/>
    <p:sldId id="369" r:id="rId8"/>
    <p:sldId id="370" r:id="rId9"/>
    <p:sldId id="373" r:id="rId10"/>
    <p:sldId id="360" r:id="rId11"/>
    <p:sldId id="366" r:id="rId12"/>
    <p:sldId id="371" r:id="rId13"/>
    <p:sldId id="374" r:id="rId14"/>
    <p:sldId id="375" r:id="rId15"/>
    <p:sldId id="376" r:id="rId16"/>
    <p:sldId id="377" r:id="rId17"/>
    <p:sldId id="378" r:id="rId18"/>
    <p:sldId id="379" r:id="rId19"/>
    <p:sldId id="372" r:id="rId20"/>
    <p:sldId id="380" r:id="rId21"/>
    <p:sldId id="363" r:id="rId22"/>
    <p:sldId id="359" r:id="rId23"/>
  </p:sldIdLst>
  <p:sldSz cx="9144000" cy="6858000" type="screen4x3"/>
  <p:notesSz cx="6735763" cy="9866313"/>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000"/>
    <a:srgbClr val="D42CC8"/>
    <a:srgbClr val="C75F09"/>
    <a:srgbClr val="00D05E"/>
    <a:srgbClr val="3379CD"/>
    <a:srgbClr val="DEE7F6"/>
    <a:srgbClr val="0FDDE7"/>
    <a:srgbClr val="A14D07"/>
    <a:srgbClr val="E682DF"/>
    <a:srgbClr val="C3585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38B1855-1B75-4FBE-930C-398BA8C253C6}" styleName="Стиль из темы 2 - акцент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EBBBCC-DAD2-459C-BE2E-F6DE35CF9A28}" styleName="Темный стиль 2 - акцент 3/акцент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89" autoAdjust="0"/>
    <p:restoredTop sz="98636" autoAdjust="0"/>
  </p:normalViewPr>
  <p:slideViewPr>
    <p:cSldViewPr>
      <p:cViewPr>
        <p:scale>
          <a:sx n="110" d="100"/>
          <a:sy n="110" d="100"/>
        </p:scale>
        <p:origin x="-187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936" cy="494026"/>
          </a:xfrm>
          <a:prstGeom prst="rect">
            <a:avLst/>
          </a:prstGeom>
        </p:spPr>
        <p:txBody>
          <a:bodyPr vert="horz" lIns="90836" tIns="45418" rIns="90836" bIns="45418" rtlCol="0"/>
          <a:lstStyle>
            <a:lvl1pPr algn="l">
              <a:defRPr sz="1200"/>
            </a:lvl1pPr>
          </a:lstStyle>
          <a:p>
            <a:endParaRPr lang="ru-RU"/>
          </a:p>
        </p:txBody>
      </p:sp>
      <p:sp>
        <p:nvSpPr>
          <p:cNvPr id="3" name="Дата 2"/>
          <p:cNvSpPr>
            <a:spLocks noGrp="1"/>
          </p:cNvSpPr>
          <p:nvPr>
            <p:ph type="dt" idx="1"/>
          </p:nvPr>
        </p:nvSpPr>
        <p:spPr>
          <a:xfrm>
            <a:off x="3815252" y="0"/>
            <a:ext cx="2918936" cy="494026"/>
          </a:xfrm>
          <a:prstGeom prst="rect">
            <a:avLst/>
          </a:prstGeom>
        </p:spPr>
        <p:txBody>
          <a:bodyPr vert="horz" lIns="90836" tIns="45418" rIns="90836" bIns="45418" rtlCol="0"/>
          <a:lstStyle>
            <a:lvl1pPr algn="r">
              <a:defRPr sz="1200"/>
            </a:lvl1pPr>
          </a:lstStyle>
          <a:p>
            <a:fld id="{5F8E5030-3603-4BAB-9C18-A244C9CA1580}" type="datetimeFigureOut">
              <a:rPr lang="ru-RU" smtClean="0"/>
              <a:pPr/>
              <a:t>23.04.2019</a:t>
            </a:fld>
            <a:endParaRPr lang="ru-RU"/>
          </a:p>
        </p:txBody>
      </p:sp>
      <p:sp>
        <p:nvSpPr>
          <p:cNvPr id="4" name="Образ слайда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836" tIns="45418" rIns="90836" bIns="45418" rtlCol="0" anchor="ctr"/>
          <a:lstStyle/>
          <a:p>
            <a:endParaRPr lang="ru-RU"/>
          </a:p>
        </p:txBody>
      </p:sp>
      <p:sp>
        <p:nvSpPr>
          <p:cNvPr id="5" name="Заметки 4"/>
          <p:cNvSpPr>
            <a:spLocks noGrp="1"/>
          </p:cNvSpPr>
          <p:nvPr>
            <p:ph type="body" sz="quarter" idx="3"/>
          </p:nvPr>
        </p:nvSpPr>
        <p:spPr>
          <a:xfrm>
            <a:off x="674207" y="4686144"/>
            <a:ext cx="5387350" cy="4439919"/>
          </a:xfrm>
          <a:prstGeom prst="rect">
            <a:avLst/>
          </a:prstGeom>
        </p:spPr>
        <p:txBody>
          <a:bodyPr vert="horz" lIns="90836" tIns="45418" rIns="90836" bIns="45418"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0709"/>
            <a:ext cx="2918936" cy="494025"/>
          </a:xfrm>
          <a:prstGeom prst="rect">
            <a:avLst/>
          </a:prstGeom>
        </p:spPr>
        <p:txBody>
          <a:bodyPr vert="horz" lIns="90836" tIns="45418" rIns="90836" bIns="45418" rtlCol="0" anchor="b"/>
          <a:lstStyle>
            <a:lvl1pPr algn="l">
              <a:defRPr sz="1200"/>
            </a:lvl1pPr>
          </a:lstStyle>
          <a:p>
            <a:endParaRPr lang="ru-RU"/>
          </a:p>
        </p:txBody>
      </p:sp>
      <p:sp>
        <p:nvSpPr>
          <p:cNvPr id="7" name="Номер слайда 6"/>
          <p:cNvSpPr>
            <a:spLocks noGrp="1"/>
          </p:cNvSpPr>
          <p:nvPr>
            <p:ph type="sldNum" sz="quarter" idx="5"/>
          </p:nvPr>
        </p:nvSpPr>
        <p:spPr>
          <a:xfrm>
            <a:off x="3815252" y="9370709"/>
            <a:ext cx="2918936" cy="494025"/>
          </a:xfrm>
          <a:prstGeom prst="rect">
            <a:avLst/>
          </a:prstGeom>
        </p:spPr>
        <p:txBody>
          <a:bodyPr vert="horz" lIns="90836" tIns="45418" rIns="90836" bIns="45418" rtlCol="0" anchor="b"/>
          <a:lstStyle>
            <a:lvl1pPr algn="r">
              <a:defRPr sz="1200"/>
            </a:lvl1pPr>
          </a:lstStyle>
          <a:p>
            <a:fld id="{32C3E1D9-1445-47BD-9DDD-A1977AC6C525}" type="slidenum">
              <a:rPr lang="ru-RU" smtClean="0"/>
              <a:pPr/>
              <a:t>‹#›</a:t>
            </a:fld>
            <a:endParaRPr lang="ru-RU"/>
          </a:p>
        </p:txBody>
      </p:sp>
    </p:spTree>
    <p:extLst>
      <p:ext uri="{BB962C8B-B14F-4D97-AF65-F5344CB8AC3E}">
        <p14:creationId xmlns:p14="http://schemas.microsoft.com/office/powerpoint/2010/main" xmlns="" val="3432490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a:defRPr/>
            </a:pPr>
            <a:fld id="{2C5A7831-7729-4EBA-AF45-6B08BE8D6C49}" type="datetime1">
              <a:rPr lang="ru-RU" smtClean="0"/>
              <a:pPr>
                <a:defRPr/>
              </a:pPr>
              <a:t>23.04.2019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1E9EF599-D264-46E1-8131-BD74D6A33A51}"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43499506-7C8D-4026-98CE-0CE33E4E26BA}" type="datetime1">
              <a:rPr lang="ru-RU" smtClean="0"/>
              <a:pPr>
                <a:defRPr/>
              </a:pPr>
              <a:t>23.04.2019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9AF2D67F-CC80-4E55-81E4-A2BFC6968BDE}"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9CB45423-0617-4442-8D46-E1A749C18A0C}" type="datetime1">
              <a:rPr lang="ru-RU" smtClean="0"/>
              <a:pPr>
                <a:defRPr/>
              </a:pPr>
              <a:t>23.04.2019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9F10DBF-0853-4616-8DA6-59B802965D4C}"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80B55EF1-52A1-4E65-BF52-1223F9FFBE76}" type="datetime1">
              <a:rPr lang="ru-RU" smtClean="0"/>
              <a:pPr>
                <a:defRPr/>
              </a:pPr>
              <a:t>23.04.2019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ECFDA836-6342-4383-8052-6A8851614B1F}" type="slidenum">
              <a:rPr lang="ru-RU" smtClean="0"/>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a:defRPr/>
            </a:pPr>
            <a:fld id="{4B0AE3AA-6DDD-4525-9A61-E0D029F3338B}" type="datetime1">
              <a:rPr lang="ru-RU" smtClean="0"/>
              <a:pPr>
                <a:defRPr/>
              </a:pPr>
              <a:t>23.04.2019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9B415E67-4BA7-43BC-A2B5-A74214297380}" type="slidenum">
              <a:rPr lang="ru-RU" smtClean="0"/>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a:defRPr/>
            </a:pPr>
            <a:fld id="{256AF883-3831-428F-961D-51D7C8B7F860}" type="datetime1">
              <a:rPr lang="ru-RU" smtClean="0"/>
              <a:pPr>
                <a:defRPr/>
              </a:pPr>
              <a:t>23.04.2019</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373A8157-CAB7-4C67-BEDA-26F75CC1E538}" type="slidenum">
              <a:rPr lang="ru-RU" smtClean="0"/>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a:defRPr/>
            </a:pPr>
            <a:fld id="{5AB21938-0F5E-436A-8F44-C2AE50A1234F}" type="datetime1">
              <a:rPr lang="ru-RU" smtClean="0"/>
              <a:pPr>
                <a:defRPr/>
              </a:pPr>
              <a:t>23.04.2019</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3C9E9974-276E-46D7-AF1A-278AE71211D7}"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fld id="{B7FA8C6F-C5CF-497E-A395-938B2BE8F5F3}" type="datetime1">
              <a:rPr lang="ru-RU" smtClean="0"/>
              <a:pPr>
                <a:defRPr/>
              </a:pPr>
              <a:t>23.04.2019</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36741A1-1BEF-4AE2-A476-82612B06522D}"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4A6AC39E-BF61-4B2D-A7D1-7F7E0A920047}" type="datetime1">
              <a:rPr lang="ru-RU" smtClean="0"/>
              <a:pPr>
                <a:defRPr/>
              </a:pPr>
              <a:t>23.04.2019</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4F153124-E153-4BEA-8491-D5230FD0B811}"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E5F209B7-5234-4C40-85DB-D6197310201D}" type="datetime1">
              <a:rPr lang="ru-RU" smtClean="0"/>
              <a:pPr>
                <a:defRPr/>
              </a:pPr>
              <a:t>23.04.2019</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008B66A9-6E95-472C-9DAE-3DBDFEB69940}" type="slidenum">
              <a:rPr lang="ru-RU" smtClean="0"/>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C85CB427-6BD3-4AC8-AC48-55CE09BAA3FC}" type="datetime1">
              <a:rPr lang="ru-RU" smtClean="0"/>
              <a:pPr>
                <a:defRPr/>
              </a:pPr>
              <a:t>23.04.2019</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5540E6D1-C4F3-4B28-AA4A-D063F8849FF4}" type="slidenum">
              <a:rPr lang="ru-RU" smtClean="0"/>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F0D4720-7D56-4006-8A21-EF9B97AB206D}" type="datetime1">
              <a:rPr lang="ru-RU" smtClean="0"/>
              <a:pPr>
                <a:defRPr/>
              </a:pPr>
              <a:t>23.04.2019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A754F7A-4DEA-4517-852A-6FF515AEA8B7}"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consultantplus://offline/ref=EA80BC41BB9528FDCEDEAD5BDE457C559E729296ED17F9F12550B8025CB00C426DA43EB9EFA8B5E9P9L3H" TargetMode="External"/><Relationship Id="rId2" Type="http://schemas.openxmlformats.org/officeDocument/2006/relationships/hyperlink" Target="consultantplus://offline/ref=EA80BC41BB9528FDCEDEAD5BDE457C559E729296ED17F9F12550B8025CB00C426DA43EB9EFA9B1EAP9L2H"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consultantplus://offline/ref=B038B1C7936569C6E09A6CB92AFE2DA907182FAAF018BC472A4B8851EF893F5F2CA0B75402A5C1E8G7m4I" TargetMode="External"/><Relationship Id="rId2" Type="http://schemas.openxmlformats.org/officeDocument/2006/relationships/hyperlink" Target="consultantplus://offline/ref=546818CC86B437210698884D60EFF90657AB389F5867EA74517271744E5B66596FEE62E3622AA35Cz3uC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consultantplus://offline/ref=926BF6B203B2A721A8E107C252F72F03D1F0CE45140E4F3888A86AA8099A0251114D188A4768DAB3TBxD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consultantplus://offline/ref=8FD1B3F5F6610E01F0A0BF560ACE645AAE22D5C6BC5789D289132E24E31F46F9A28BBFBDE5F38ACEF5B12B5B1E98EA90CFB7A62F1A9E57B7BFK7R" TargetMode="External"/><Relationship Id="rId7" Type="http://schemas.openxmlformats.org/officeDocument/2006/relationships/hyperlink" Target="consultantplus://offline/ref=8FD1B3F5F6610E01F0A0BF560ACE645AAE22D5C6BC5789D289132E24E31F46F9A28BBFBDE5F28CCEF3B12B5B1E98EA90CFB7A62F1A9E57B7BFK7R" TargetMode="External"/><Relationship Id="rId2" Type="http://schemas.openxmlformats.org/officeDocument/2006/relationships/hyperlink" Target="consultantplus://offline/ref=8FD1B3F5F6610E01F0A0BF560ACE645AAE22D5C6BC5789D289132E24E31F46F9A28BBFBDE5F28ECCF0B12B5B1E98EA90CFB7A62F1A9E57B7BFK7R" TargetMode="External"/><Relationship Id="rId1" Type="http://schemas.openxmlformats.org/officeDocument/2006/relationships/slideLayout" Target="../slideLayouts/slideLayout2.xml"/><Relationship Id="rId6" Type="http://schemas.openxmlformats.org/officeDocument/2006/relationships/hyperlink" Target="consultantplus://offline/ref=8FD1B3F5F6610E01F0A0BF560ACE645AAE22D5C6BC5789D289132E24E31F46F9A28BBFBDE5F28ECCF1B12B5B1E98EA90CFB7A62F1A9E57B7BFK7R" TargetMode="External"/><Relationship Id="rId5" Type="http://schemas.openxmlformats.org/officeDocument/2006/relationships/hyperlink" Target="consultantplus://offline/ref=8FD1B3F5F6610E01F0A0BF560ACE645AAE22D5C6BC5789D289132E24E31F46F9A28BBFBBE1F9D99EB1EF720858D3E796D3ABA62AB0KDR" TargetMode="External"/><Relationship Id="rId4" Type="http://schemas.openxmlformats.org/officeDocument/2006/relationships/hyperlink" Target="consultantplus://offline/ref=8FD1B3F5F6610E01F0A0BF560ACE645AAE22D5C6BC5789D289132E24E31F46F9A28BBFBDE5F28ECBF1B12B5B1E98EA90CFB7A62F1A9E57B7BFK7R"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consultantplus://offline/ref=D8386865C75E5CD347E7AE584D473F67375D6C499D8ECCCA661670F842BF2B2868CB724AA6C2AF4F204F7EE57470D8DC7AE3C5CBBA3C4B91z7A4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consultantplus://offline/ref=C2D4EAAE65C2ACEEF31515AE0B4450D27F568DF9D5F0580065034E53431C72D376FFCBBBAA4C2612E4CA0ACACA0B4BCE6FDF49C11F6668DBA8z8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3000"/>
            <a:lum/>
          </a:blip>
          <a:srcRect/>
          <a:stretch>
            <a:fillRect/>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5800" y="1285861"/>
            <a:ext cx="7772400" cy="3439283"/>
          </a:xfrm>
          <a:noFill/>
          <a:ln>
            <a:noFill/>
          </a:ln>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t/>
            </a:r>
            <a:b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br>
            <a:r>
              <a:rPr lang="ru-RU" sz="3200" b="1" dirty="0" smtClean="0">
                <a:ln w="1905"/>
                <a:solidFill>
                  <a:srgbClr val="C00000"/>
                </a:solidFill>
                <a:effectLst>
                  <a:innerShdw blurRad="69850" dist="43180" dir="5400000">
                    <a:srgbClr val="000000">
                      <a:alpha val="65000"/>
                    </a:srgbClr>
                  </a:innerShdw>
                </a:effectLst>
                <a:latin typeface="Century" pitchFamily="18" charset="0"/>
              </a:rPr>
              <a:t> Требования </a:t>
            </a:r>
            <a:br>
              <a:rPr lang="ru-RU" sz="3200" b="1" dirty="0" smtClean="0">
                <a:ln w="1905"/>
                <a:solidFill>
                  <a:srgbClr val="C00000"/>
                </a:solidFill>
                <a:effectLst>
                  <a:innerShdw blurRad="69850" dist="43180" dir="5400000">
                    <a:srgbClr val="000000">
                      <a:alpha val="65000"/>
                    </a:srgbClr>
                  </a:innerShdw>
                </a:effectLst>
                <a:latin typeface="Century" pitchFamily="18" charset="0"/>
              </a:rPr>
            </a:br>
            <a:r>
              <a:rPr lang="ru-RU" sz="3200" b="1" dirty="0" smtClean="0">
                <a:ln w="1905"/>
                <a:solidFill>
                  <a:srgbClr val="C00000"/>
                </a:solidFill>
                <a:effectLst>
                  <a:innerShdw blurRad="69850" dist="43180" dir="5400000">
                    <a:srgbClr val="000000">
                      <a:alpha val="65000"/>
                    </a:srgbClr>
                  </a:innerShdw>
                </a:effectLst>
                <a:latin typeface="Century" pitchFamily="18" charset="0"/>
              </a:rPr>
              <a:t>к содержанию заявок на участие </a:t>
            </a:r>
            <a:br>
              <a:rPr lang="ru-RU" sz="3200" b="1" dirty="0" smtClean="0">
                <a:ln w="1905"/>
                <a:solidFill>
                  <a:srgbClr val="C00000"/>
                </a:solidFill>
                <a:effectLst>
                  <a:innerShdw blurRad="69850" dist="43180" dir="5400000">
                    <a:srgbClr val="000000">
                      <a:alpha val="65000"/>
                    </a:srgbClr>
                  </a:innerShdw>
                </a:effectLst>
                <a:latin typeface="Century" pitchFamily="18" charset="0"/>
              </a:rPr>
            </a:br>
            <a:r>
              <a:rPr lang="ru-RU" sz="3200" b="1" dirty="0" smtClean="0">
                <a:ln w="1905"/>
                <a:solidFill>
                  <a:srgbClr val="C00000"/>
                </a:solidFill>
                <a:effectLst>
                  <a:innerShdw blurRad="69850" dist="43180" dir="5400000">
                    <a:srgbClr val="000000">
                      <a:alpha val="65000"/>
                    </a:srgbClr>
                  </a:innerShdw>
                </a:effectLst>
                <a:latin typeface="Century" pitchFamily="18" charset="0"/>
              </a:rPr>
              <a:t>в электронном </a:t>
            </a:r>
            <a:r>
              <a:rPr lang="ru-RU" sz="3200" b="1" dirty="0" smtClean="0">
                <a:ln w="1905"/>
                <a:solidFill>
                  <a:srgbClr val="C00000"/>
                </a:solidFill>
                <a:effectLst>
                  <a:innerShdw blurRad="69850" dist="43180" dir="5400000">
                    <a:srgbClr val="000000">
                      <a:alpha val="65000"/>
                    </a:srgbClr>
                  </a:innerShdw>
                </a:effectLst>
                <a:latin typeface="Century" pitchFamily="18" charset="0"/>
              </a:rPr>
              <a:t>аукционе</a:t>
            </a:r>
            <a:endParaRPr lang="ru-RU" sz="3200" b="1" dirty="0">
              <a:ln w="1905"/>
              <a:solidFill>
                <a:srgbClr val="C00000"/>
              </a:solidFill>
              <a:effectLst>
                <a:innerShdw blurRad="69850" dist="43180" dir="5400000">
                  <a:srgbClr val="000000">
                    <a:alpha val="65000"/>
                  </a:srgbClr>
                </a:innerShdw>
              </a:effectLst>
              <a:latin typeface="Century" pitchFamily="18" charset="0"/>
            </a:endParaRPr>
          </a:p>
        </p:txBody>
      </p:sp>
      <p:sp>
        <p:nvSpPr>
          <p:cNvPr id="3" name="Rectangle 26"/>
          <p:cNvSpPr txBox="1">
            <a:spLocks noChangeArrowheads="1"/>
          </p:cNvSpPr>
          <p:nvPr/>
        </p:nvSpPr>
        <p:spPr bwMode="auto">
          <a:xfrm>
            <a:off x="1403648" y="332656"/>
            <a:ext cx="6313488" cy="9361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fontAlgn="auto">
              <a:spcAft>
                <a:spcPts val="0"/>
              </a:spcAft>
              <a:defRPr/>
            </a:pPr>
            <a:r>
              <a:rPr lang="ru-RU" sz="2000" b="1" dirty="0" smtClean="0">
                <a:ln w="1905"/>
                <a:solidFill>
                  <a:schemeClr val="tx2"/>
                </a:solidFill>
                <a:effectLst>
                  <a:innerShdw blurRad="69850" dist="43180" dir="5400000">
                    <a:srgbClr val="000000">
                      <a:alpha val="65000"/>
                    </a:srgbClr>
                  </a:innerShdw>
                </a:effectLst>
                <a:latin typeface="Century" pitchFamily="18" charset="0"/>
              </a:rPr>
              <a:t>Главное управление контрактной системы Омской области</a:t>
            </a:r>
          </a:p>
        </p:txBody>
      </p:sp>
      <p:sp>
        <p:nvSpPr>
          <p:cNvPr id="5" name="Rectangle 26"/>
          <p:cNvSpPr txBox="1">
            <a:spLocks noChangeArrowheads="1"/>
          </p:cNvSpPr>
          <p:nvPr/>
        </p:nvSpPr>
        <p:spPr bwMode="auto">
          <a:xfrm>
            <a:off x="1619672" y="5373216"/>
            <a:ext cx="6313488" cy="9361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fontAlgn="auto">
              <a:spcAft>
                <a:spcPts val="0"/>
              </a:spcAft>
              <a:defRPr/>
            </a:pP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t>23 апреля 2019 года</a:t>
            </a:r>
            <a:endPar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340768"/>
            <a:ext cx="8424936" cy="3785652"/>
          </a:xfrm>
          <a:prstGeom prst="rect">
            <a:avLst/>
          </a:prstGeom>
          <a:noFill/>
        </p:spPr>
        <p:txBody>
          <a:bodyPr wrap="square" rtlCol="0">
            <a:spAutoFit/>
          </a:bodyPr>
          <a:lstStyle/>
          <a:p>
            <a:r>
              <a:rPr lang="ru-RU" sz="2400" b="1" dirty="0" smtClean="0"/>
              <a:t>Статья 66. Порядок подачи заявок на участие в электронном аукционе</a:t>
            </a:r>
          </a:p>
          <a:p>
            <a:endParaRPr lang="ru-RU" sz="2400" b="1" dirty="0" smtClean="0"/>
          </a:p>
          <a:p>
            <a:r>
              <a:rPr lang="ru-RU" sz="2400" b="1" dirty="0" smtClean="0"/>
              <a:t>Часть 6.1. </a:t>
            </a:r>
            <a:r>
              <a:rPr lang="ru-RU" sz="2400" b="1" dirty="0" smtClean="0">
                <a:solidFill>
                  <a:srgbClr val="C00000"/>
                </a:solidFill>
              </a:rPr>
              <a:t>В случае установления недостоверности </a:t>
            </a:r>
            <a:r>
              <a:rPr lang="ru-RU" sz="2400" b="1" dirty="0" smtClean="0"/>
              <a:t>информации, содержащейся в документах, представленных участником электронного аукциона в соответствии с частями 3 и 5 настоящей статьи, аукционная </a:t>
            </a:r>
            <a:r>
              <a:rPr lang="ru-RU" sz="2400" b="1" dirty="0" smtClean="0">
                <a:solidFill>
                  <a:srgbClr val="C00000"/>
                </a:solidFill>
              </a:rPr>
              <a:t>комиссия обязана отстранить такого участника</a:t>
            </a:r>
            <a:r>
              <a:rPr lang="ru-RU" sz="2400" b="1" dirty="0" smtClean="0"/>
              <a:t> от участия в электронном аукционе </a:t>
            </a:r>
            <a:r>
              <a:rPr lang="ru-RU" sz="2400" b="1" dirty="0" smtClean="0">
                <a:solidFill>
                  <a:srgbClr val="C00000"/>
                </a:solidFill>
              </a:rPr>
              <a:t>на любом этапе его проведения</a:t>
            </a:r>
            <a:r>
              <a:rPr lang="ru-RU" sz="2400" b="1"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124744"/>
            <a:ext cx="8424936" cy="5373779"/>
          </a:xfrm>
          <a:prstGeom prst="rect">
            <a:avLst/>
          </a:prstGeom>
          <a:noFill/>
          <a:ln>
            <a:solidFill>
              <a:schemeClr val="tx1"/>
            </a:solidFill>
          </a:ln>
        </p:spPr>
        <p:txBody>
          <a:bodyPr wrap="square" rtlCol="0">
            <a:spAutoFit/>
          </a:bodyPr>
          <a:lstStyle/>
          <a:p>
            <a:pPr>
              <a:lnSpc>
                <a:spcPct val="130000"/>
              </a:lnSpc>
            </a:pPr>
            <a:r>
              <a:rPr lang="ru-RU" sz="2400" dirty="0" smtClean="0"/>
              <a:t>На основании </a:t>
            </a:r>
            <a:r>
              <a:rPr lang="ru-RU" sz="2400" dirty="0" smtClean="0">
                <a:solidFill>
                  <a:srgbClr val="C00000"/>
                </a:solidFill>
              </a:rPr>
              <a:t>части 6.1 статьи 66 Федерального закона </a:t>
            </a:r>
            <a:r>
              <a:rPr lang="ru-RU" sz="2400" dirty="0" smtClean="0"/>
              <a:t>ООО «Икс» отстраняется от участия в электронном аукционе </a:t>
            </a:r>
            <a:r>
              <a:rPr lang="ru-RU" sz="2400" dirty="0" smtClean="0">
                <a:solidFill>
                  <a:srgbClr val="C00000"/>
                </a:solidFill>
              </a:rPr>
              <a:t>в связи с установлением недостоверности информации</a:t>
            </a:r>
            <a:r>
              <a:rPr lang="ru-RU" sz="2400" dirty="0" smtClean="0"/>
              <a:t>, содержащейся в документах, представленных данным участником в составе заявки на участие в электронном аукционе. </a:t>
            </a:r>
            <a:r>
              <a:rPr lang="ru-RU" sz="2400" dirty="0" smtClean="0">
                <a:solidFill>
                  <a:srgbClr val="C00000"/>
                </a:solidFill>
              </a:rPr>
              <a:t>Производитель предлагаемого к поставке товара ИП Иванов И.И</a:t>
            </a:r>
            <a:r>
              <a:rPr lang="ru-RU" sz="2400" dirty="0" smtClean="0"/>
              <a:t>., указанный в заявке участника, по состоянию на 00.00.2019 (дата подведения итогов) </a:t>
            </a:r>
            <a:r>
              <a:rPr lang="ru-RU" sz="2400" dirty="0" smtClean="0">
                <a:solidFill>
                  <a:srgbClr val="C00000"/>
                </a:solidFill>
              </a:rPr>
              <a:t>отсутствует в едином государственном реестре индивидуальных предпринимателей</a:t>
            </a:r>
            <a:r>
              <a:rPr lang="ru-RU" sz="2400" dirty="0" smtClean="0"/>
              <a:t>.</a:t>
            </a:r>
            <a:endParaRPr lang="ru-RU"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980728"/>
            <a:ext cx="8424936" cy="5016758"/>
          </a:xfrm>
          <a:prstGeom prst="rect">
            <a:avLst/>
          </a:prstGeom>
          <a:noFill/>
        </p:spPr>
        <p:txBody>
          <a:bodyPr wrap="square" rtlCol="0">
            <a:spAutoFit/>
          </a:bodyPr>
          <a:lstStyle/>
          <a:p>
            <a:r>
              <a:rPr lang="ru-RU" sz="2000" b="1" dirty="0" smtClean="0"/>
              <a:t>Вторая часть</a:t>
            </a:r>
            <a:r>
              <a:rPr lang="ru-RU" sz="2000" dirty="0" smtClean="0"/>
              <a:t> заявки на участие в электронном аукционе должна содержать следующие документы и информацию:</a:t>
            </a:r>
          </a:p>
          <a:p>
            <a:endParaRPr lang="ru-RU" sz="2000" dirty="0" smtClean="0"/>
          </a:p>
          <a:p>
            <a:pPr marL="342900" indent="-342900">
              <a:buAutoNum type="arabicPeriod"/>
            </a:pPr>
            <a:r>
              <a:rPr lang="ru-RU" sz="2000" dirty="0" smtClean="0"/>
              <a:t>наименование, фирменное наименование (при наличии), место нахождения (для юридического лица), почтовый адрес участника закупки, фамилия, имя, отчество (при наличии), паспортные данные, место жительства (для физического лица), </a:t>
            </a:r>
            <a:r>
              <a:rPr lang="ru-RU" sz="2000" dirty="0" smtClean="0">
                <a:solidFill>
                  <a:srgbClr val="C00000"/>
                </a:solidFill>
              </a:rPr>
              <a:t>номер контактного телефона</a:t>
            </a:r>
            <a:r>
              <a:rPr lang="ru-RU" sz="2000" dirty="0" smtClean="0"/>
              <a:t>, идентификационный номер налогоплательщика участника такого аукциона или в соответствии с законодательством соответствующего иностранного государства аналог идентификационного номера налогоплательщика участника такого аукциона (для иностранного лица), идентификационный номер налогоплательщика (при наличии) учредителей, членов коллегиального исполнительного органа, лица, исполняющего функции единоличного исполнительного органа участника электронного аукциона;</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980728"/>
            <a:ext cx="8424936" cy="5509200"/>
          </a:xfrm>
          <a:prstGeom prst="rect">
            <a:avLst/>
          </a:prstGeom>
          <a:noFill/>
        </p:spPr>
        <p:txBody>
          <a:bodyPr wrap="square" rtlCol="0">
            <a:spAutoFit/>
          </a:bodyPr>
          <a:lstStyle/>
          <a:p>
            <a:r>
              <a:rPr lang="ru-RU" sz="2000" b="1" dirty="0" smtClean="0"/>
              <a:t>Вторая часть</a:t>
            </a:r>
            <a:r>
              <a:rPr lang="ru-RU" sz="2000" dirty="0" smtClean="0"/>
              <a:t> заявки на участие в электронном аукционе должна содержать следующие документы и информацию:</a:t>
            </a:r>
          </a:p>
          <a:p>
            <a:r>
              <a:rPr lang="ru-RU" sz="2400" dirty="0" smtClean="0"/>
              <a:t> 2. документы, подтверждающие соответствие участника электронного аукциона требованиям, установленным в соответствии с законодательством Российской Федерации к лицам, осуществляющим поставку товара, являющегося объектом закупки, или их копии (пункт 2.1.1  раздела </a:t>
            </a:r>
            <a:r>
              <a:rPr lang="en-US" sz="2400" dirty="0" smtClean="0"/>
              <a:t>I </a:t>
            </a:r>
            <a:r>
              <a:rPr lang="ru-RU" sz="2400" dirty="0" smtClean="0"/>
              <a:t>документации): </a:t>
            </a:r>
            <a:r>
              <a:rPr lang="ru-RU" sz="2000" i="1" dirty="0" smtClean="0">
                <a:solidFill>
                  <a:srgbClr val="C00000"/>
                </a:solidFill>
              </a:rPr>
              <a:t>Предоставление не требуется</a:t>
            </a:r>
            <a:endParaRPr lang="ru-RU" sz="2000" dirty="0" smtClean="0">
              <a:solidFill>
                <a:srgbClr val="C00000"/>
              </a:solidFill>
            </a:endParaRPr>
          </a:p>
          <a:p>
            <a:r>
              <a:rPr lang="ru-RU" sz="2400" dirty="0" smtClean="0"/>
              <a:t> </a:t>
            </a:r>
          </a:p>
          <a:p>
            <a:r>
              <a:rPr lang="ru-RU" sz="2400" dirty="0" smtClean="0"/>
              <a:t>3. декларация о соответствии участника электронного аукциона требованиям, установленным </a:t>
            </a:r>
            <a:r>
              <a:rPr lang="ru-RU" sz="2400" dirty="0" smtClean="0">
                <a:hlinkClick r:id="rId2"/>
              </a:rPr>
              <a:t>пунктами 3</a:t>
            </a:r>
            <a:r>
              <a:rPr lang="ru-RU" sz="2400" dirty="0" smtClean="0"/>
              <a:t> - </a:t>
            </a:r>
            <a:r>
              <a:rPr lang="ru-RU" sz="2400" dirty="0" smtClean="0">
                <a:hlinkClick r:id="rId3"/>
              </a:rPr>
              <a:t>9 части 1 статьи 31</a:t>
            </a:r>
            <a:r>
              <a:rPr lang="ru-RU" sz="2400" dirty="0" smtClean="0"/>
              <a:t> Федерального закона № 44-ФЗ (пункты 2.1.2-2.1.8 раздела </a:t>
            </a:r>
            <a:r>
              <a:rPr lang="en-US" sz="2400" dirty="0" smtClean="0"/>
              <a:t>I </a:t>
            </a:r>
            <a:r>
              <a:rPr lang="ru-RU" sz="2400" dirty="0" smtClean="0"/>
              <a:t>документации). </a:t>
            </a:r>
            <a:r>
              <a:rPr lang="ru-RU" sz="2400" dirty="0" smtClean="0">
                <a:solidFill>
                  <a:srgbClr val="C00000"/>
                </a:solidFill>
              </a:rPr>
              <a:t>Указанная декларация предоставляется с использованием программно-аппаратных средств электронной площадки</a:t>
            </a:r>
            <a:r>
              <a:rPr lang="ru-RU" sz="2400"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980728"/>
            <a:ext cx="8424936" cy="3970318"/>
          </a:xfrm>
          <a:prstGeom prst="rect">
            <a:avLst/>
          </a:prstGeom>
          <a:noFill/>
        </p:spPr>
        <p:txBody>
          <a:bodyPr wrap="square" rtlCol="0">
            <a:spAutoFit/>
          </a:bodyPr>
          <a:lstStyle/>
          <a:p>
            <a:r>
              <a:rPr lang="ru-RU" sz="2000" b="1" dirty="0" smtClean="0"/>
              <a:t>Вторая часть</a:t>
            </a:r>
            <a:r>
              <a:rPr lang="ru-RU" sz="2000" dirty="0" smtClean="0"/>
              <a:t> заявки на участие в электронном аукционе должна содержать следующие документы и информацию:</a:t>
            </a:r>
          </a:p>
          <a:p>
            <a:endParaRPr lang="ru-RU" sz="2000" dirty="0" smtClean="0"/>
          </a:p>
          <a:p>
            <a:r>
              <a:rPr lang="ru-RU" sz="2400" dirty="0" smtClean="0"/>
              <a:t> 4. копии документов, подтверждающих соответствие товара требованиям, установленным в соответствии с законодательством Российской Федерации, в случае, если в соответствии с законодательством Российской Федерации установлены требования к товару, работе или услуге и представление указанных документов предусмотрено документацией об электронном аукционе:</a:t>
            </a:r>
          </a:p>
          <a:p>
            <a:r>
              <a:rPr lang="ru-RU" sz="2400" i="1" dirty="0" smtClean="0"/>
              <a:t>     </a:t>
            </a:r>
            <a:r>
              <a:rPr lang="ru-RU" sz="2000" i="1" dirty="0" smtClean="0">
                <a:solidFill>
                  <a:srgbClr val="C00000"/>
                </a:solidFill>
              </a:rPr>
              <a:t>Предоставление не требуется</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980728"/>
            <a:ext cx="8424936" cy="5078313"/>
          </a:xfrm>
          <a:prstGeom prst="rect">
            <a:avLst/>
          </a:prstGeom>
          <a:noFill/>
        </p:spPr>
        <p:txBody>
          <a:bodyPr wrap="square" rtlCol="0">
            <a:spAutoFit/>
          </a:bodyPr>
          <a:lstStyle/>
          <a:p>
            <a:r>
              <a:rPr lang="ru-RU" sz="2000" b="1" dirty="0" smtClean="0"/>
              <a:t>Вторая часть</a:t>
            </a:r>
            <a:r>
              <a:rPr lang="ru-RU" sz="2000" dirty="0" smtClean="0"/>
              <a:t> заявки на участие в электронном аукционе должна содержать следующие документы и информацию:</a:t>
            </a:r>
          </a:p>
          <a:p>
            <a:endParaRPr lang="ru-RU" sz="2000" dirty="0" smtClean="0"/>
          </a:p>
          <a:p>
            <a:r>
              <a:rPr lang="ru-RU" sz="2400" dirty="0" smtClean="0"/>
              <a:t> 5. решение об одобрении или о совершении крупной сделки либо копия данного решения в случае, если требование о необходимости наличия данного решения для совершения крупной сделки установлено федеральными законами и иными нормативными правовыми актами Российской Федерации и (или) учредительными документами юридического лица и для участника электронного аукциона заключаемый контракт (договор) или предоставление обеспечения заявки на участие в таком аукционе, обеспечения исполнения контракта (договора) является крупной сделкой;</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980728"/>
            <a:ext cx="8424936" cy="6555641"/>
          </a:xfrm>
          <a:prstGeom prst="rect">
            <a:avLst/>
          </a:prstGeom>
          <a:noFill/>
        </p:spPr>
        <p:txBody>
          <a:bodyPr wrap="square" rtlCol="0">
            <a:spAutoFit/>
          </a:bodyPr>
          <a:lstStyle/>
          <a:p>
            <a:r>
              <a:rPr lang="ru-RU" sz="2000" b="1" dirty="0" smtClean="0"/>
              <a:t>Вторая часть</a:t>
            </a:r>
            <a:r>
              <a:rPr lang="ru-RU" sz="2000" dirty="0" smtClean="0"/>
              <a:t> заявки на участие в электронном аукционе должна содержать следующие документы и информацию:</a:t>
            </a:r>
          </a:p>
          <a:p>
            <a:endParaRPr lang="ru-RU" sz="2000" dirty="0" smtClean="0"/>
          </a:p>
          <a:p>
            <a:r>
              <a:rPr lang="ru-RU" sz="2400" dirty="0" smtClean="0"/>
              <a:t>6. документы, подтверждающие право участника электронного аукциона на получение преимуществ в соответствии со </a:t>
            </a:r>
            <a:r>
              <a:rPr lang="ru-RU" sz="2400" dirty="0" smtClean="0">
                <a:hlinkClick r:id="rId2"/>
              </a:rPr>
              <a:t>статьями 28</a:t>
            </a:r>
            <a:r>
              <a:rPr lang="ru-RU" sz="2400" dirty="0" smtClean="0"/>
              <a:t> и 29 Федерального закона № 44-ФЗ (в случае, если участник электронного аукциона заявил о получении указанных преимуществ), или копии таких документов: </a:t>
            </a:r>
            <a:r>
              <a:rPr lang="ru-RU" sz="2400" i="1" dirty="0" smtClean="0">
                <a:solidFill>
                  <a:srgbClr val="C00000"/>
                </a:solidFill>
              </a:rPr>
              <a:t>Предоставление не требуется</a:t>
            </a:r>
            <a:r>
              <a:rPr lang="ru-RU" sz="2400" i="1" dirty="0" smtClean="0"/>
              <a:t>.</a:t>
            </a:r>
            <a:endParaRPr lang="ru-RU" sz="2400" dirty="0" smtClean="0"/>
          </a:p>
          <a:p>
            <a:endParaRPr lang="ru-RU" sz="2400" dirty="0" smtClean="0"/>
          </a:p>
          <a:p>
            <a:r>
              <a:rPr lang="ru-RU" sz="2400" dirty="0" smtClean="0"/>
              <a:t>7. документы, предусмотренные нормативными правовыми актами, принятыми в соответствии с частями 3 и 4 </a:t>
            </a:r>
            <a:r>
              <a:rPr lang="ru-RU" sz="2400" dirty="0" smtClean="0">
                <a:hlinkClick r:id="rId3"/>
              </a:rPr>
              <a:t>статьи 14</a:t>
            </a:r>
            <a:r>
              <a:rPr lang="ru-RU" sz="2400" dirty="0" smtClean="0"/>
              <a:t> Федерального закона № 44-ФЗ, в случае закупки товаров, на которые распространяется действие указанных нормативных правовых актов, или копии таких документов: </a:t>
            </a:r>
            <a:r>
              <a:rPr lang="ru-RU" sz="2400" i="1" dirty="0" smtClean="0">
                <a:solidFill>
                  <a:srgbClr val="C00000"/>
                </a:solidFill>
              </a:rPr>
              <a:t>Предоставление  требуется</a:t>
            </a:r>
            <a:endParaRPr lang="ru-RU" sz="2400" dirty="0" smtClean="0">
              <a:solidFill>
                <a:srgbClr val="C00000"/>
              </a:solidFill>
            </a:endParaRPr>
          </a:p>
          <a:p>
            <a:r>
              <a:rPr lang="ru-RU" sz="2400" i="1" dirty="0" smtClean="0"/>
              <a:t> </a:t>
            </a:r>
            <a:endParaRPr lang="ru-RU" sz="2400" dirty="0" smtClean="0"/>
          </a:p>
          <a:p>
            <a:endParaRPr lang="ru-RU"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980728"/>
            <a:ext cx="8424936" cy="5386090"/>
          </a:xfrm>
          <a:prstGeom prst="rect">
            <a:avLst/>
          </a:prstGeom>
          <a:noFill/>
        </p:spPr>
        <p:txBody>
          <a:bodyPr wrap="square" rtlCol="0">
            <a:spAutoFit/>
          </a:bodyPr>
          <a:lstStyle/>
          <a:p>
            <a:r>
              <a:rPr lang="ru-RU" sz="2000" b="1" dirty="0" smtClean="0"/>
              <a:t>Вторая часть</a:t>
            </a:r>
            <a:r>
              <a:rPr lang="ru-RU" sz="2000" dirty="0" smtClean="0"/>
              <a:t> заявки на участие в электронном аукционе должна содержать следующие документы и информацию:</a:t>
            </a:r>
          </a:p>
          <a:p>
            <a:endParaRPr lang="ru-RU" sz="2000" dirty="0" smtClean="0"/>
          </a:p>
          <a:p>
            <a:r>
              <a:rPr lang="ru-RU" sz="2000" dirty="0" smtClean="0"/>
              <a:t>При отсутствии в заявке на участие в электронном аукционе документов, предусмотренных настоящим пунктом, или копий таких документов эта </a:t>
            </a:r>
            <a:r>
              <a:rPr lang="ru-RU" sz="2000" dirty="0" smtClean="0">
                <a:solidFill>
                  <a:srgbClr val="C00000"/>
                </a:solidFill>
              </a:rPr>
              <a:t>заявка приравнивается к заявке, в которой содержится предложение о поставке товаров, происходящих из иностранного государства или группы иностранных государств </a:t>
            </a:r>
            <a:r>
              <a:rPr lang="ru-RU" sz="2000" dirty="0" smtClean="0"/>
              <a:t>(пункт 3.3 документации):</a:t>
            </a:r>
          </a:p>
          <a:p>
            <a:r>
              <a:rPr lang="ru-RU" sz="2000" i="1" dirty="0" smtClean="0"/>
              <a:t>подтверждением соответствия товара требованиям постановления Правительства № 832 </a:t>
            </a:r>
            <a:r>
              <a:rPr lang="ru-RU" sz="2000" i="1" dirty="0" smtClean="0">
                <a:solidFill>
                  <a:srgbClr val="C00000"/>
                </a:solidFill>
              </a:rPr>
              <a:t>является указание (декларирование) участником закупки в заявке наименования страны происхождения и производителя пищевых продуктов</a:t>
            </a:r>
            <a:r>
              <a:rPr lang="ru-RU" sz="2000" i="1" dirty="0" smtClean="0"/>
              <a:t>. Наименование страны происхождения товаров (пищевых продуктов) указывается в соответствии с Общероссийским </a:t>
            </a:r>
            <a:r>
              <a:rPr lang="ru-RU" sz="2000" i="1" dirty="0" smtClean="0">
                <a:hlinkClick r:id="rId2"/>
              </a:rPr>
              <a:t>классификатором</a:t>
            </a:r>
            <a:r>
              <a:rPr lang="ru-RU" sz="2000" i="1" dirty="0" smtClean="0"/>
              <a:t> стран мира.     </a:t>
            </a:r>
            <a:endParaRPr lang="ru-RU" sz="2000" dirty="0" smtClean="0"/>
          </a:p>
          <a:p>
            <a:endParaRPr lang="ru-RU"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980728"/>
            <a:ext cx="8424936" cy="5816977"/>
          </a:xfrm>
          <a:prstGeom prst="rect">
            <a:avLst/>
          </a:prstGeom>
          <a:noFill/>
        </p:spPr>
        <p:txBody>
          <a:bodyPr wrap="square" rtlCol="0">
            <a:spAutoFit/>
          </a:bodyPr>
          <a:lstStyle/>
          <a:p>
            <a:r>
              <a:rPr lang="ru-RU" sz="2000" b="1" dirty="0" smtClean="0"/>
              <a:t>Вторая часть</a:t>
            </a:r>
            <a:r>
              <a:rPr lang="ru-RU" sz="2000" dirty="0" smtClean="0"/>
              <a:t> заявки на участие в электронном аукционе должна содержать следующие документы и информацию:</a:t>
            </a:r>
          </a:p>
          <a:p>
            <a:endParaRPr lang="ru-RU" sz="2000" dirty="0" smtClean="0"/>
          </a:p>
          <a:p>
            <a:r>
              <a:rPr lang="ru-RU" sz="2400" dirty="0" smtClean="0"/>
              <a:t>8. </a:t>
            </a:r>
            <a:r>
              <a:rPr lang="ru-RU" sz="2400" dirty="0" smtClean="0">
                <a:solidFill>
                  <a:srgbClr val="C00000"/>
                </a:solidFill>
              </a:rPr>
              <a:t>декларация о принадлежности участника электронного аукциона к субъектам малого предпринимательства или социально ориентированным некоммерческим организациям</a:t>
            </a:r>
            <a:r>
              <a:rPr lang="ru-RU" sz="2400" dirty="0" smtClean="0"/>
              <a:t> в соответствии с частью 3 статьи 30 Федерального закона № 44-ФЗ (указанная декларация предоставляется с использованием программно-аппаратных средств электронной площадки):</a:t>
            </a:r>
          </a:p>
          <a:p>
            <a:r>
              <a:rPr lang="ru-RU" sz="2400" i="1" dirty="0" smtClean="0"/>
              <a:t>Предоставление  требуется.</a:t>
            </a:r>
            <a:endParaRPr lang="ru-RU" sz="2400" dirty="0" smtClean="0"/>
          </a:p>
          <a:p>
            <a:r>
              <a:rPr lang="ru-RU" sz="2400" dirty="0" smtClean="0"/>
              <a:t> 9. документы, подтверждающие соответствие участника электронного аукциона дополнительным требованиям, установленным в соответствии с частями 2, 2.1 статьи 31 Федерального закона № 44-ФЗ, или их копии (пункт 2.3 раздела </a:t>
            </a:r>
            <a:r>
              <a:rPr lang="en-US" sz="2400" dirty="0" smtClean="0"/>
              <a:t>I</a:t>
            </a:r>
            <a:r>
              <a:rPr lang="ru-RU" sz="2400" dirty="0" smtClean="0"/>
              <a:t> документации): </a:t>
            </a:r>
            <a:r>
              <a:rPr lang="ru-RU" sz="2000" i="1" dirty="0" smtClean="0">
                <a:solidFill>
                  <a:srgbClr val="C00000"/>
                </a:solidFill>
              </a:rPr>
              <a:t>Предоставление не требуется. </a:t>
            </a:r>
            <a:endParaRPr lang="ru-RU" sz="2000" dirty="0" smtClean="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340768"/>
            <a:ext cx="8424936" cy="4893647"/>
          </a:xfrm>
          <a:prstGeom prst="rect">
            <a:avLst/>
          </a:prstGeom>
          <a:noFill/>
        </p:spPr>
        <p:txBody>
          <a:bodyPr wrap="square" rtlCol="0">
            <a:spAutoFit/>
          </a:bodyPr>
          <a:lstStyle/>
          <a:p>
            <a:r>
              <a:rPr lang="ru-RU" sz="2400" dirty="0" smtClean="0"/>
              <a:t>6. Заявка на участие в электронном аукционе признается не соответствующей требованиям, установленным документацией о таком аукционе, в случае:</a:t>
            </a:r>
          </a:p>
          <a:p>
            <a:endParaRPr lang="ru-RU" sz="2400" dirty="0" smtClean="0"/>
          </a:p>
          <a:p>
            <a:pPr marL="457200" indent="-457200">
              <a:buAutoNum type="arabicParenR"/>
            </a:pPr>
            <a:r>
              <a:rPr lang="ru-RU" sz="2400" dirty="0" smtClean="0">
                <a:solidFill>
                  <a:srgbClr val="C00000"/>
                </a:solidFill>
              </a:rPr>
              <a:t>непредставления документов и информации</a:t>
            </a:r>
            <a:r>
              <a:rPr lang="ru-RU" sz="2400" dirty="0" smtClean="0"/>
              <a:t>, которые предусмотрены частью 11 статьи 24.1, частями 3 и 5 статьи 66 Федерального закона, </a:t>
            </a:r>
            <a:r>
              <a:rPr lang="ru-RU" sz="2400" dirty="0" smtClean="0">
                <a:solidFill>
                  <a:srgbClr val="C00000"/>
                </a:solidFill>
              </a:rPr>
              <a:t>несоответствия указанных документов и информации</a:t>
            </a:r>
            <a:r>
              <a:rPr lang="ru-RU" sz="2400" dirty="0" smtClean="0"/>
              <a:t> требованиям, установленным документацией об аукционе, </a:t>
            </a:r>
            <a:r>
              <a:rPr lang="ru-RU" sz="2400" dirty="0" smtClean="0">
                <a:solidFill>
                  <a:srgbClr val="C00000"/>
                </a:solidFill>
              </a:rPr>
              <a:t>наличия в указанных документах недостоверной информации </a:t>
            </a:r>
            <a:r>
              <a:rPr lang="ru-RU" sz="2400" dirty="0" smtClean="0"/>
              <a:t>об участнике такого аукциона на дату и время окончания срока подачи заявок на участие в таком аукционе;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124744"/>
            <a:ext cx="8424936" cy="5355312"/>
          </a:xfrm>
          <a:prstGeom prst="rect">
            <a:avLst/>
          </a:prstGeom>
          <a:noFill/>
        </p:spPr>
        <p:txBody>
          <a:bodyPr wrap="square" rtlCol="0">
            <a:spAutoFit/>
          </a:bodyPr>
          <a:lstStyle/>
          <a:p>
            <a:r>
              <a:rPr lang="ru-RU" sz="2400" b="1" dirty="0" smtClean="0"/>
              <a:t>СОДЕРЖАНИЕ</a:t>
            </a:r>
          </a:p>
          <a:p>
            <a:endParaRPr lang="ru-RU" sz="2400" dirty="0" smtClean="0"/>
          </a:p>
          <a:p>
            <a:r>
              <a:rPr lang="ru-RU" sz="2400" b="1" dirty="0" smtClean="0"/>
              <a:t>I. СВЕДЕНИЯ ОБ ЭЛЕКТРОННОМ АУКЦИОНЕ</a:t>
            </a:r>
            <a:endParaRPr lang="ru-RU" sz="2400" dirty="0" smtClean="0"/>
          </a:p>
          <a:p>
            <a:r>
              <a:rPr lang="ru-RU" dirty="0" smtClean="0"/>
              <a:t>1. Общие сведения об электронном аукционе </a:t>
            </a:r>
          </a:p>
          <a:p>
            <a:r>
              <a:rPr lang="ru-RU" dirty="0" smtClean="0"/>
              <a:t>2. Требования к участникам закупки</a:t>
            </a:r>
          </a:p>
          <a:p>
            <a:r>
              <a:rPr lang="ru-RU" sz="2400" b="1" dirty="0" smtClean="0">
                <a:solidFill>
                  <a:srgbClr val="C00000"/>
                </a:solidFill>
              </a:rPr>
              <a:t>3. Сведения о преимуществах и ограничениях в отношении участников закупок</a:t>
            </a:r>
          </a:p>
          <a:p>
            <a:endParaRPr lang="ru-RU" sz="2400" b="1" dirty="0" smtClean="0">
              <a:solidFill>
                <a:srgbClr val="C00000"/>
              </a:solidFill>
            </a:endParaRPr>
          </a:p>
          <a:p>
            <a:r>
              <a:rPr lang="ru-RU" sz="2400" b="1" dirty="0" smtClean="0">
                <a:solidFill>
                  <a:srgbClr val="C00000"/>
                </a:solidFill>
              </a:rPr>
              <a:t>4. Требования к содержанию, составу </a:t>
            </a:r>
            <a:r>
              <a:rPr lang="ru-RU" sz="2400" dirty="0" smtClean="0">
                <a:solidFill>
                  <a:srgbClr val="C00000"/>
                </a:solidFill>
              </a:rPr>
              <a:t>заявки на участие в электронном аукционе</a:t>
            </a:r>
            <a:r>
              <a:rPr lang="ru-RU" sz="2400" b="1" dirty="0" smtClean="0">
                <a:solidFill>
                  <a:srgbClr val="C00000"/>
                </a:solidFill>
              </a:rPr>
              <a:t>, инструкция по ее заполнению, </a:t>
            </a:r>
            <a:r>
              <a:rPr lang="ru-RU" sz="2400" dirty="0" smtClean="0">
                <a:solidFill>
                  <a:srgbClr val="C00000"/>
                </a:solidFill>
              </a:rPr>
              <a:t>порядок подачи</a:t>
            </a:r>
          </a:p>
          <a:p>
            <a:endParaRPr lang="ru-RU" sz="2400" b="1" dirty="0" smtClean="0">
              <a:solidFill>
                <a:srgbClr val="C00000"/>
              </a:solidFill>
            </a:endParaRPr>
          </a:p>
          <a:p>
            <a:r>
              <a:rPr lang="ru-RU" dirty="0" smtClean="0"/>
              <a:t>5. Условия заключения и исполнения контракта </a:t>
            </a:r>
          </a:p>
          <a:p>
            <a:r>
              <a:rPr lang="ru-RU" sz="2400" b="1" dirty="0" smtClean="0"/>
              <a:t>II. НАИМЕНОВАНИЕ И ОПИСАНИЕ ОБЪЕКТА ЗАКУПКИ</a:t>
            </a:r>
          </a:p>
          <a:p>
            <a:r>
              <a:rPr lang="ru-RU" sz="2400" b="1" dirty="0" smtClean="0"/>
              <a:t>I</a:t>
            </a:r>
            <a:r>
              <a:rPr lang="en-US" sz="2400" b="1" dirty="0" smtClean="0"/>
              <a:t>II</a:t>
            </a:r>
            <a:r>
              <a:rPr lang="ru-RU" sz="2400" b="1" dirty="0" smtClean="0"/>
              <a:t>. ПРОЕКТ ДОГОВОРА</a:t>
            </a:r>
            <a:endParaRPr lang="ru-RU"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340768"/>
            <a:ext cx="8424936" cy="4524315"/>
          </a:xfrm>
          <a:prstGeom prst="rect">
            <a:avLst/>
          </a:prstGeom>
          <a:noFill/>
        </p:spPr>
        <p:txBody>
          <a:bodyPr wrap="square" rtlCol="0">
            <a:spAutoFit/>
          </a:bodyPr>
          <a:lstStyle/>
          <a:p>
            <a:r>
              <a:rPr lang="ru-RU" sz="2400" dirty="0" smtClean="0"/>
              <a:t>6. Заявка на участие в электронном аукционе признается не соответствующей требованиям, установленным документацией о таком аукционе, в случае:</a:t>
            </a:r>
          </a:p>
          <a:p>
            <a:endParaRPr lang="ru-RU" sz="2400" dirty="0" smtClean="0"/>
          </a:p>
          <a:p>
            <a:pPr marL="457200" indent="-457200"/>
            <a:r>
              <a:rPr lang="ru-RU" sz="2400" dirty="0" smtClean="0"/>
              <a:t>2) </a:t>
            </a:r>
            <a:r>
              <a:rPr lang="ru-RU" sz="2400" dirty="0" smtClean="0">
                <a:solidFill>
                  <a:srgbClr val="C00000"/>
                </a:solidFill>
              </a:rPr>
              <a:t>несоответствия участника </a:t>
            </a:r>
            <a:r>
              <a:rPr lang="ru-RU" sz="2400" dirty="0" smtClean="0"/>
              <a:t>аукциона требованиям, установленным в соответствии с </a:t>
            </a:r>
            <a:r>
              <a:rPr lang="ru-RU" sz="2400" dirty="0" smtClean="0">
                <a:hlinkClick r:id="rId2"/>
              </a:rPr>
              <a:t>частью 1, </a:t>
            </a:r>
            <a:r>
              <a:rPr lang="ru-RU" sz="2400" dirty="0" smtClean="0">
                <a:hlinkClick r:id="rId3"/>
              </a:rPr>
              <a:t>частями 1.1, </a:t>
            </a:r>
            <a:r>
              <a:rPr lang="ru-RU" sz="2400" dirty="0" smtClean="0">
                <a:hlinkClick r:id="rId4"/>
              </a:rPr>
              <a:t>2 и </a:t>
            </a:r>
            <a:r>
              <a:rPr lang="ru-RU" sz="2400" dirty="0" smtClean="0">
                <a:hlinkClick r:id="rId5"/>
              </a:rPr>
              <a:t>2.1 (при наличии таких требований) </a:t>
            </a:r>
            <a:r>
              <a:rPr lang="ru-RU" sz="2400" dirty="0" smtClean="0">
                <a:hlinkClick r:id="rId6"/>
              </a:rPr>
              <a:t>статьи 31 Федерального закона;</a:t>
            </a:r>
          </a:p>
          <a:p>
            <a:pPr marL="457200" indent="-457200"/>
            <a:endParaRPr lang="ru-RU" sz="2400" dirty="0" smtClean="0">
              <a:hlinkClick r:id="rId6"/>
            </a:endParaRPr>
          </a:p>
          <a:p>
            <a:r>
              <a:rPr lang="ru-RU" sz="2400" dirty="0" smtClean="0"/>
              <a:t>3) </a:t>
            </a:r>
            <a:r>
              <a:rPr lang="ru-RU" sz="2400" dirty="0" smtClean="0">
                <a:solidFill>
                  <a:srgbClr val="C00000"/>
                </a:solidFill>
              </a:rPr>
              <a:t>предусмотренном нормативными правовыми актами</a:t>
            </a:r>
            <a:r>
              <a:rPr lang="ru-RU" sz="2400" dirty="0" smtClean="0"/>
              <a:t>, принятыми в соответствии со </a:t>
            </a:r>
            <a:r>
              <a:rPr lang="ru-RU" sz="2400" dirty="0" smtClean="0">
                <a:hlinkClick r:id="rId7"/>
              </a:rPr>
              <a:t>статьей 14 настоящего Федерального закона.</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124744"/>
            <a:ext cx="8424936" cy="5724644"/>
          </a:xfrm>
          <a:prstGeom prst="rect">
            <a:avLst/>
          </a:prstGeom>
          <a:noFill/>
        </p:spPr>
        <p:txBody>
          <a:bodyPr wrap="square" rtlCol="0">
            <a:spAutoFit/>
          </a:bodyPr>
          <a:lstStyle/>
          <a:p>
            <a:r>
              <a:rPr lang="ru-RU" b="1" dirty="0" smtClean="0"/>
              <a:t>На основании пункта 3 части 6 статьи 69 Федерального закона, пункта 2 Постановления Правительства РФ от 22.08.2016 № 832 </a:t>
            </a:r>
          </a:p>
          <a:p>
            <a:r>
              <a:rPr lang="ru-RU" b="1" dirty="0" smtClean="0"/>
              <a:t>«Об ограничениях допуска отдельных видов пищевых продуктов, происходящих из иностранных государств, для целей осуществления закупок для обеспечения государственных и муниципальных нужд» </a:t>
            </a:r>
            <a:r>
              <a:rPr lang="ru-RU" b="1" dirty="0" smtClean="0">
                <a:solidFill>
                  <a:srgbClr val="C00000"/>
                </a:solidFill>
              </a:rPr>
              <a:t>признать заявку не соответствующей требованиям, установленным документацией об электронном аукционе и отклонить от участия в закупке в связи с тем, что заявка содержит предложение о поставке товара, происходящего из иностранного государства</a:t>
            </a:r>
            <a:r>
              <a:rPr lang="ru-RU" b="1" dirty="0" smtClean="0"/>
              <a:t>, при этом не менее двух заявок признаны удовлетворяющими требованиям документации об электронном аукционе и которые одновременно содержат предложения о поставке товаров двух разных производителей и страной происхождения товаров в которых являются государства – члены Евразийского экономического союза (в силу пункта 6 части 5 статьи 66 Федерального закона заявка участника закупки приравнена к заявке, в которой содержится предложение о поставке товаров, происходящих из иностранного государства или группы иностранных государств, </a:t>
            </a:r>
            <a:r>
              <a:rPr lang="ru-RU" b="1" dirty="0" smtClean="0">
                <a:solidFill>
                  <a:srgbClr val="C00000"/>
                </a:solidFill>
              </a:rPr>
              <a:t>так как в заявке участника закупки не указан (не продекларирован) производитель предлагаемого к поставке товара).</a:t>
            </a:r>
            <a:endParaRPr lang="ru-RU" sz="2400" dirty="0">
              <a:solidFill>
                <a:srgbClr val="C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3000"/>
            <a:lum/>
          </a:blip>
          <a:srcRect/>
          <a:stretch>
            <a:fillRect/>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5800" y="1285861"/>
            <a:ext cx="7772400" cy="4087355"/>
          </a:xfrm>
          <a:noFill/>
          <a:ln>
            <a:noFill/>
          </a:ln>
        </p:spPr>
        <p:style>
          <a:lnRef idx="1">
            <a:schemeClr val="accent1"/>
          </a:lnRef>
          <a:fillRef idx="2">
            <a:schemeClr val="accent1"/>
          </a:fillRef>
          <a:effectRef idx="1">
            <a:schemeClr val="accent1"/>
          </a:effectRef>
          <a:fontRef idx="minor">
            <a:schemeClr val="dk1"/>
          </a:fontRef>
        </p:style>
        <p:txBody>
          <a:bodyPr rtlCol="0">
            <a:normAutofit/>
          </a:bodyPr>
          <a:lstStyle/>
          <a:p>
            <a:pPr>
              <a:defRPr/>
            </a:pPr>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t/>
            </a:r>
            <a:b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br>
            <a:r>
              <a:rPr lang="ru-RU" sz="3200" b="1" dirty="0" smtClean="0">
                <a:ln w="1905"/>
                <a:solidFill>
                  <a:srgbClr val="C00000"/>
                </a:solidFill>
                <a:effectLst>
                  <a:innerShdw blurRad="69850" dist="43180" dir="5400000">
                    <a:srgbClr val="000000">
                      <a:alpha val="65000"/>
                    </a:srgbClr>
                  </a:innerShdw>
                </a:effectLst>
                <a:latin typeface="Century" pitchFamily="18" charset="0"/>
              </a:rPr>
              <a:t> Требования </a:t>
            </a:r>
            <a:br>
              <a:rPr lang="ru-RU" sz="3200" b="1" dirty="0" smtClean="0">
                <a:ln w="1905"/>
                <a:solidFill>
                  <a:srgbClr val="C00000"/>
                </a:solidFill>
                <a:effectLst>
                  <a:innerShdw blurRad="69850" dist="43180" dir="5400000">
                    <a:srgbClr val="000000">
                      <a:alpha val="65000"/>
                    </a:srgbClr>
                  </a:innerShdw>
                </a:effectLst>
                <a:latin typeface="Century" pitchFamily="18" charset="0"/>
              </a:rPr>
            </a:br>
            <a:r>
              <a:rPr lang="ru-RU" sz="3200" b="1" dirty="0" smtClean="0">
                <a:ln w="1905"/>
                <a:solidFill>
                  <a:srgbClr val="C00000"/>
                </a:solidFill>
                <a:effectLst>
                  <a:innerShdw blurRad="69850" dist="43180" dir="5400000">
                    <a:srgbClr val="000000">
                      <a:alpha val="65000"/>
                    </a:srgbClr>
                  </a:innerShdw>
                </a:effectLst>
                <a:latin typeface="Century" pitchFamily="18" charset="0"/>
              </a:rPr>
              <a:t>к содержанию заявок на участие </a:t>
            </a:r>
            <a:br>
              <a:rPr lang="ru-RU" sz="3200" b="1" dirty="0" smtClean="0">
                <a:ln w="1905"/>
                <a:solidFill>
                  <a:srgbClr val="C00000"/>
                </a:solidFill>
                <a:effectLst>
                  <a:innerShdw blurRad="69850" dist="43180" dir="5400000">
                    <a:srgbClr val="000000">
                      <a:alpha val="65000"/>
                    </a:srgbClr>
                  </a:innerShdw>
                </a:effectLst>
                <a:latin typeface="Century" pitchFamily="18" charset="0"/>
              </a:rPr>
            </a:br>
            <a:r>
              <a:rPr lang="ru-RU" sz="3200" b="1" dirty="0" smtClean="0">
                <a:ln w="1905"/>
                <a:solidFill>
                  <a:srgbClr val="C00000"/>
                </a:solidFill>
                <a:effectLst>
                  <a:innerShdw blurRad="69850" dist="43180" dir="5400000">
                    <a:srgbClr val="000000">
                      <a:alpha val="65000"/>
                    </a:srgbClr>
                  </a:innerShdw>
                </a:effectLst>
                <a:latin typeface="Century" pitchFamily="18" charset="0"/>
              </a:rPr>
              <a:t>в электронном аукционе</a:t>
            </a:r>
            <a:endParaRPr lang="ru-RU" sz="3200" b="1" dirty="0">
              <a:ln w="1905"/>
              <a:solidFill>
                <a:srgbClr val="C00000"/>
              </a:solidFill>
              <a:effectLst>
                <a:innerShdw blurRad="69850" dist="43180" dir="5400000">
                  <a:srgbClr val="000000">
                    <a:alpha val="65000"/>
                  </a:srgbClr>
                </a:innerShdw>
              </a:effectLst>
              <a:latin typeface="Century" pitchFamily="18" charset="0"/>
            </a:endParaRPr>
          </a:p>
        </p:txBody>
      </p:sp>
      <p:sp>
        <p:nvSpPr>
          <p:cNvPr id="3" name="Rectangle 26"/>
          <p:cNvSpPr txBox="1">
            <a:spLocks noChangeArrowheads="1"/>
          </p:cNvSpPr>
          <p:nvPr/>
        </p:nvSpPr>
        <p:spPr bwMode="auto">
          <a:xfrm>
            <a:off x="1403648" y="332656"/>
            <a:ext cx="6313488" cy="9361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fontAlgn="auto">
              <a:spcAft>
                <a:spcPts val="0"/>
              </a:spcAft>
              <a:defRPr/>
            </a:pPr>
            <a:r>
              <a:rPr lang="ru-RU" sz="2000" b="1" dirty="0" smtClean="0">
                <a:ln w="1905"/>
                <a:solidFill>
                  <a:schemeClr val="tx2"/>
                </a:solidFill>
                <a:effectLst>
                  <a:innerShdw blurRad="69850" dist="43180" dir="5400000">
                    <a:srgbClr val="000000">
                      <a:alpha val="65000"/>
                    </a:srgbClr>
                  </a:innerShdw>
                </a:effectLst>
                <a:latin typeface="Century" pitchFamily="18" charset="0"/>
              </a:rPr>
              <a:t>Главное управление контрактной системы Омской области</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124744"/>
            <a:ext cx="8424936" cy="5946243"/>
          </a:xfrm>
          <a:prstGeom prst="rect">
            <a:avLst/>
          </a:prstGeom>
          <a:noFill/>
        </p:spPr>
        <p:txBody>
          <a:bodyPr wrap="square" rtlCol="0">
            <a:spAutoFit/>
          </a:bodyPr>
          <a:lstStyle/>
          <a:p>
            <a:pPr marL="0" lvl="1"/>
            <a:r>
              <a:rPr lang="ru-RU" b="1" cap="small" dirty="0" smtClean="0"/>
              <a:t>3. Сведения о преимуществах и ограничениях в отношении участников закупки</a:t>
            </a:r>
            <a:endParaRPr lang="ru-RU" sz="1200" dirty="0" smtClean="0"/>
          </a:p>
          <a:p>
            <a:pPr marL="0" lvl="1"/>
            <a:r>
              <a:rPr lang="ru-RU" b="1" dirty="0" smtClean="0"/>
              <a:t>3.1</a:t>
            </a:r>
            <a:r>
              <a:rPr lang="ru-RU" sz="1200" b="1" dirty="0" smtClean="0"/>
              <a:t>. </a:t>
            </a:r>
            <a:r>
              <a:rPr lang="ru-RU" b="1" dirty="0" smtClean="0"/>
              <a:t>Сведения о предоставлении преимуществ участникам закупки</a:t>
            </a:r>
            <a:endParaRPr lang="ru-RU" dirty="0" smtClean="0"/>
          </a:p>
          <a:p>
            <a:r>
              <a:rPr lang="ru-RU" i="1" dirty="0" smtClean="0"/>
              <a:t>Преимущества не предоставляются.</a:t>
            </a:r>
            <a:endParaRPr lang="ru-RU" dirty="0" smtClean="0"/>
          </a:p>
          <a:p>
            <a:endParaRPr lang="ru-RU" b="1" dirty="0" smtClean="0"/>
          </a:p>
          <a:p>
            <a:r>
              <a:rPr lang="ru-RU" b="1" dirty="0" smtClean="0"/>
              <a:t>3.2. Сведения об ограничении участия в определении поставщика </a:t>
            </a:r>
            <a:endParaRPr lang="ru-RU" dirty="0" smtClean="0"/>
          </a:p>
          <a:p>
            <a:r>
              <a:rPr lang="ru-RU" i="1" dirty="0" smtClean="0"/>
              <a:t>Ограничения установлены - участниками закупки могут быть только:</a:t>
            </a:r>
            <a:endParaRPr lang="ru-RU" dirty="0" smtClean="0"/>
          </a:p>
          <a:p>
            <a:r>
              <a:rPr lang="ru-RU" i="1" dirty="0" smtClean="0"/>
              <a:t>1) субъекты малого предпринимательства;</a:t>
            </a:r>
            <a:endParaRPr lang="ru-RU" dirty="0" smtClean="0"/>
          </a:p>
          <a:p>
            <a:r>
              <a:rPr lang="ru-RU" i="1" dirty="0" smtClean="0"/>
              <a:t>2) социально ориентированные некоммерческие организации.</a:t>
            </a:r>
            <a:endParaRPr lang="ru-RU" dirty="0" smtClean="0"/>
          </a:p>
          <a:p>
            <a:endParaRPr lang="ru-RU" b="1" i="1" dirty="0" smtClean="0"/>
          </a:p>
          <a:p>
            <a:r>
              <a:rPr lang="ru-RU" b="1" i="1" dirty="0" smtClean="0"/>
              <a:t> </a:t>
            </a:r>
            <a:r>
              <a:rPr lang="ru-RU" b="1" dirty="0" smtClean="0"/>
              <a:t>3.3. Условия, запреты и ограничения допуска товаров, происходящих из иностранного государства или группы иностранных государств, работ, услуг, соответственно выполняемых, оказываемых иностранными лицами</a:t>
            </a:r>
            <a:endParaRPr lang="ru-RU" dirty="0" smtClean="0"/>
          </a:p>
          <a:p>
            <a:r>
              <a:rPr lang="ru-RU" i="1" dirty="0" smtClean="0"/>
              <a:t>Установлены в соответствии с постановлением Правительства Российской Федерации от 22.08.2016 № 832 «Об ограничениях допуска отдельных видов пищевых продуктов, происходящих из иностранных государств, для целей осуществления закупок для обеспечения государственных и муниципальных нужд» (далее – постановление Правительства № 832).</a:t>
            </a:r>
            <a:endParaRPr lang="ru-RU" dirty="0" smtClean="0"/>
          </a:p>
          <a:p>
            <a:endParaRPr lang="ru-RU"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340768"/>
            <a:ext cx="8424936" cy="4893647"/>
          </a:xfrm>
          <a:prstGeom prst="rect">
            <a:avLst/>
          </a:prstGeom>
          <a:noFill/>
        </p:spPr>
        <p:txBody>
          <a:bodyPr wrap="square" rtlCol="0">
            <a:spAutoFit/>
          </a:bodyPr>
          <a:lstStyle/>
          <a:p>
            <a:r>
              <a:rPr lang="ru-RU" sz="2400" b="1" dirty="0" smtClean="0"/>
              <a:t>Статья 66. Порядок подачи заявок на участие в электронном аукционе</a:t>
            </a:r>
          </a:p>
          <a:p>
            <a:endParaRPr lang="ru-RU" sz="2400" b="1" dirty="0" smtClean="0"/>
          </a:p>
          <a:p>
            <a:r>
              <a:rPr lang="ru-RU" sz="2400" b="1" dirty="0" smtClean="0"/>
              <a:t>Часть 3.</a:t>
            </a:r>
            <a:r>
              <a:rPr lang="ru-RU" sz="2400" dirty="0" smtClean="0"/>
              <a:t> Первая часть заявки на участие в электронном аукционе должна содержать:</a:t>
            </a:r>
          </a:p>
          <a:p>
            <a:endParaRPr lang="ru-RU" sz="2400" dirty="0" smtClean="0"/>
          </a:p>
          <a:p>
            <a:r>
              <a:rPr lang="ru-RU" sz="2400" b="1" dirty="0" smtClean="0"/>
              <a:t>1) </a:t>
            </a:r>
            <a:r>
              <a:rPr lang="ru-RU" sz="2400" b="1" dirty="0" smtClean="0">
                <a:solidFill>
                  <a:srgbClr val="C00000"/>
                </a:solidFill>
              </a:rPr>
              <a:t>согласие участника электронного аукциона </a:t>
            </a:r>
            <a:r>
              <a:rPr lang="ru-RU" sz="2400" dirty="0" smtClean="0"/>
              <a:t>на поставку товара, выполнение работы или оказание услуги на условиях, предусмотренных документацией об электронном аукционе и не подлежащих изменению по результатам проведения электронного аукциона (такое согласие дается с применением программно-аппаратных средств электронной площадки);</a:t>
            </a:r>
            <a:endParaRPr lang="ru-RU"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124744"/>
            <a:ext cx="8424936" cy="5663089"/>
          </a:xfrm>
          <a:prstGeom prst="rect">
            <a:avLst/>
          </a:prstGeom>
          <a:noFill/>
        </p:spPr>
        <p:txBody>
          <a:bodyPr wrap="square" rtlCol="0">
            <a:spAutoFit/>
          </a:bodyPr>
          <a:lstStyle/>
          <a:p>
            <a:r>
              <a:rPr lang="ru-RU" b="1" dirty="0" smtClean="0"/>
              <a:t>Статья 66. Порядок подачи заявок на участие в электронном аукционе</a:t>
            </a:r>
          </a:p>
          <a:p>
            <a:r>
              <a:rPr lang="ru-RU" b="1" dirty="0" smtClean="0"/>
              <a:t>Часть 3.</a:t>
            </a:r>
            <a:r>
              <a:rPr lang="ru-RU" dirty="0" smtClean="0"/>
              <a:t> Первая часть заявки на участие в электронном аукционе должна содержать:</a:t>
            </a:r>
          </a:p>
          <a:p>
            <a:pPr>
              <a:spcBef>
                <a:spcPts val="1200"/>
              </a:spcBef>
            </a:pPr>
            <a:r>
              <a:rPr lang="ru-RU" sz="2400" b="1" dirty="0" smtClean="0"/>
              <a:t>2) при осуществлении закупки товара или </a:t>
            </a:r>
            <a:r>
              <a:rPr lang="ru-RU" sz="2400" dirty="0" smtClean="0"/>
              <a:t>закупки работы, услуги, для выполнения, оказания </a:t>
            </a:r>
            <a:r>
              <a:rPr lang="ru-RU" sz="2400" b="1" dirty="0" smtClean="0"/>
              <a:t>которых используется товар:</a:t>
            </a:r>
          </a:p>
          <a:p>
            <a:pPr>
              <a:spcBef>
                <a:spcPts val="1200"/>
              </a:spcBef>
            </a:pPr>
            <a:r>
              <a:rPr lang="ru-RU" sz="2400" b="1" dirty="0" smtClean="0"/>
              <a:t>а) </a:t>
            </a:r>
            <a:r>
              <a:rPr lang="ru-RU" sz="2400" b="1" dirty="0" smtClean="0">
                <a:solidFill>
                  <a:srgbClr val="C00000"/>
                </a:solidFill>
              </a:rPr>
              <a:t>наименование страны происхождения товара </a:t>
            </a:r>
            <a:r>
              <a:rPr lang="ru-RU" sz="2400" dirty="0" smtClean="0"/>
              <a:t>(в случае установления заказчиком в извещении о проведении электронного аукциона, документации об электронном аукционе условий, запретов, ограничений допуска товаров, происходящих из иностранного государства или группы иностранных государств, в соответствии со </a:t>
            </a:r>
            <a:r>
              <a:rPr lang="ru-RU" sz="2400" dirty="0" smtClean="0">
                <a:hlinkClick r:id="rId2"/>
              </a:rPr>
              <a:t>статьей 14 Федерального закона № 44-ФЗ);</a:t>
            </a:r>
          </a:p>
          <a:p>
            <a:endParaRPr lang="ru-RU"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1124744"/>
            <a:ext cx="8424936" cy="5416868"/>
          </a:xfrm>
          <a:prstGeom prst="rect">
            <a:avLst/>
          </a:prstGeom>
          <a:noFill/>
        </p:spPr>
        <p:txBody>
          <a:bodyPr wrap="square" rtlCol="0">
            <a:spAutoFit/>
          </a:bodyPr>
          <a:lstStyle/>
          <a:p>
            <a:r>
              <a:rPr lang="ru-RU" b="1" dirty="0" smtClean="0"/>
              <a:t>Статья 66. Порядок подачи заявок на участие в электронном аукционе</a:t>
            </a:r>
          </a:p>
          <a:p>
            <a:r>
              <a:rPr lang="ru-RU" b="1" dirty="0" smtClean="0"/>
              <a:t>Часть 3.</a:t>
            </a:r>
            <a:r>
              <a:rPr lang="ru-RU" dirty="0" smtClean="0"/>
              <a:t> Первая часть заявки на участие в электронном аукционе должна содержать: </a:t>
            </a:r>
            <a:r>
              <a:rPr lang="ru-RU" b="1" dirty="0" smtClean="0"/>
              <a:t>2) при осуществлении закупки товара или </a:t>
            </a:r>
            <a:r>
              <a:rPr lang="ru-RU" dirty="0" smtClean="0"/>
              <a:t>закупки работы, услуги, для выполнения, оказания </a:t>
            </a:r>
            <a:r>
              <a:rPr lang="ru-RU" b="1" dirty="0" smtClean="0"/>
              <a:t>которых используется товар:</a:t>
            </a:r>
          </a:p>
          <a:p>
            <a:pPr>
              <a:spcBef>
                <a:spcPts val="1200"/>
              </a:spcBef>
            </a:pPr>
            <a:r>
              <a:rPr lang="ru-RU" sz="2400" b="1" dirty="0" smtClean="0"/>
              <a:t>б) </a:t>
            </a:r>
            <a:r>
              <a:rPr lang="ru-RU" sz="2400" b="1" dirty="0" smtClean="0">
                <a:solidFill>
                  <a:srgbClr val="C00000"/>
                </a:solidFill>
              </a:rPr>
              <a:t>конкретные показатели товара</a:t>
            </a:r>
            <a:r>
              <a:rPr lang="ru-RU" sz="2400" dirty="0" smtClean="0"/>
              <a:t>, соответствующие значениям, установленным в документации об электронном аукционе, и указание на товарный знак (при наличии). Информация, предусмотренная настоящим подпунктом, включается в заявку на участие в электронном аукционе </a:t>
            </a:r>
            <a:r>
              <a:rPr lang="ru-RU" sz="2400" b="1" dirty="0" smtClean="0">
                <a:solidFill>
                  <a:srgbClr val="C00000"/>
                </a:solidFill>
              </a:rPr>
              <a:t>в случае отсутствия </a:t>
            </a:r>
            <a:r>
              <a:rPr lang="ru-RU" sz="2400" dirty="0" smtClean="0"/>
              <a:t>в документации об электронном аукционе </a:t>
            </a:r>
            <a:r>
              <a:rPr lang="ru-RU" sz="2400" b="1" dirty="0" smtClean="0">
                <a:solidFill>
                  <a:srgbClr val="C00000"/>
                </a:solidFill>
              </a:rPr>
              <a:t>указания на товарный знак</a:t>
            </a:r>
            <a:r>
              <a:rPr lang="ru-RU" sz="2400" dirty="0" smtClean="0"/>
              <a:t> или в случае, если участник закупки предлагает </a:t>
            </a:r>
            <a:r>
              <a:rPr lang="ru-RU" sz="2400" b="1" dirty="0" smtClean="0">
                <a:solidFill>
                  <a:srgbClr val="C00000"/>
                </a:solidFill>
              </a:rPr>
              <a:t>товар, который обозначен товарным знаком, отличным от товарного знака</a:t>
            </a:r>
            <a:r>
              <a:rPr lang="ru-RU" sz="2400" dirty="0" smtClean="0"/>
              <a:t>, указанного в документации об электронном аукционе.</a:t>
            </a:r>
            <a:endParaRPr lang="ru-RU"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7" name="Таблица 6"/>
          <p:cNvGraphicFramePr>
            <a:graphicFrameLocks noGrp="1"/>
          </p:cNvGraphicFramePr>
          <p:nvPr/>
        </p:nvGraphicFramePr>
        <p:xfrm>
          <a:off x="251520" y="1052736"/>
          <a:ext cx="8712968" cy="5299007"/>
        </p:xfrm>
        <a:graphic>
          <a:graphicData uri="http://schemas.openxmlformats.org/drawingml/2006/table">
            <a:tbl>
              <a:tblPr firstRow="1" bandRow="1">
                <a:tableStyleId>{5C22544A-7EE6-4342-B048-85BDC9FD1C3A}</a:tableStyleId>
              </a:tblPr>
              <a:tblGrid>
                <a:gridCol w="4356484"/>
                <a:gridCol w="4356484"/>
              </a:tblGrid>
              <a:tr h="412779">
                <a:tc>
                  <a:txBody>
                    <a:bodyPr/>
                    <a:lstStyle/>
                    <a:p>
                      <a:pPr algn="ctr"/>
                      <a:r>
                        <a:rPr lang="ru-RU" sz="2400" dirty="0" smtClean="0"/>
                        <a:t>Описание объекта закупки</a:t>
                      </a:r>
                    </a:p>
                    <a:p>
                      <a:pPr algn="ctr"/>
                      <a:r>
                        <a:rPr lang="ru-RU" sz="2400" dirty="0" smtClean="0"/>
                        <a:t>в документации</a:t>
                      </a:r>
                      <a:endParaRPr lang="ru-RU" sz="2400" dirty="0"/>
                    </a:p>
                  </a:txBody>
                  <a:tcPr/>
                </a:tc>
                <a:tc>
                  <a:txBody>
                    <a:bodyPr/>
                    <a:lstStyle/>
                    <a:p>
                      <a:pPr algn="ctr"/>
                      <a:r>
                        <a:rPr lang="ru-RU" sz="2400" dirty="0" smtClean="0"/>
                        <a:t>Описание объекта закупки</a:t>
                      </a:r>
                    </a:p>
                    <a:p>
                      <a:pPr algn="ctr"/>
                      <a:r>
                        <a:rPr lang="ru-RU" sz="2400" baseline="0" dirty="0" smtClean="0"/>
                        <a:t>в заявке участника</a:t>
                      </a:r>
                      <a:endParaRPr lang="ru-RU" sz="2400" dirty="0"/>
                    </a:p>
                  </a:txBody>
                  <a:tcPr/>
                </a:tc>
              </a:tr>
              <a:tr h="523325">
                <a:tc>
                  <a:txBody>
                    <a:bodyPr/>
                    <a:lstStyle/>
                    <a:p>
                      <a:pPr algn="l">
                        <a:lnSpc>
                          <a:spcPct val="100000"/>
                        </a:lnSpc>
                        <a:spcAft>
                          <a:spcPts val="0"/>
                        </a:spcAft>
                      </a:pPr>
                      <a:r>
                        <a:rPr lang="ru-RU" sz="2400" b="1" dirty="0">
                          <a:solidFill>
                            <a:srgbClr val="000000"/>
                          </a:solidFill>
                          <a:latin typeface="Times New Roman"/>
                          <a:ea typeface="Times New Roman"/>
                        </a:rPr>
                        <a:t>Наименование товара</a:t>
                      </a:r>
                      <a:endParaRPr lang="ru-RU" sz="2400" b="1" dirty="0">
                        <a:latin typeface="Times New Roman"/>
                        <a:ea typeface="Times New Roman"/>
                      </a:endParaRPr>
                    </a:p>
                  </a:txBody>
                  <a:tcPr marL="68580" marR="68580" marT="0" marB="0" anchor="ctr"/>
                </a:tc>
                <a:tc>
                  <a:txBody>
                    <a:bodyPr/>
                    <a:lstStyle/>
                    <a:p>
                      <a:pPr marL="0" marR="0" indent="457200" algn="just" defTabSz="914400" rtl="0" eaLnBrk="1" fontAlgn="auto" latinLnBrk="0" hangingPunct="1">
                        <a:lnSpc>
                          <a:spcPct val="100000"/>
                        </a:lnSpc>
                        <a:spcBef>
                          <a:spcPts val="0"/>
                        </a:spcBef>
                        <a:spcAft>
                          <a:spcPts val="0"/>
                        </a:spcAft>
                        <a:buClrTx/>
                        <a:buSzTx/>
                        <a:buFontTx/>
                        <a:buNone/>
                        <a:tabLst/>
                        <a:defRPr/>
                      </a:pPr>
                      <a:r>
                        <a:rPr lang="ru-RU" sz="2400" b="1" dirty="0" smtClean="0">
                          <a:solidFill>
                            <a:srgbClr val="000000"/>
                          </a:solidFill>
                          <a:latin typeface="Times New Roman"/>
                          <a:ea typeface="Times New Roman"/>
                        </a:rPr>
                        <a:t>Наименование товара</a:t>
                      </a:r>
                      <a:endParaRPr lang="ru-RU" sz="2400" b="1" dirty="0" smtClean="0">
                        <a:latin typeface="Times New Roman"/>
                        <a:ea typeface="Times New Roman"/>
                      </a:endParaRPr>
                    </a:p>
                  </a:txBody>
                  <a:tcPr/>
                </a:tc>
              </a:tr>
              <a:tr h="1300962">
                <a:tc>
                  <a:txBody>
                    <a:bodyPr/>
                    <a:lstStyle/>
                    <a:p>
                      <a:pPr algn="l">
                        <a:lnSpc>
                          <a:spcPct val="100000"/>
                        </a:lnSpc>
                        <a:spcAft>
                          <a:spcPts val="0"/>
                        </a:spcAft>
                      </a:pPr>
                      <a:r>
                        <a:rPr lang="ru-RU" sz="2400" dirty="0">
                          <a:solidFill>
                            <a:srgbClr val="C00000"/>
                          </a:solidFill>
                          <a:latin typeface="Times New Roman"/>
                          <a:ea typeface="Times New Roman"/>
                        </a:rPr>
                        <a:t>Мясо сельскохозяйственной птицы замороженное, в том числе для детского питания</a:t>
                      </a:r>
                    </a:p>
                  </a:txBody>
                  <a:tcPr marL="68580" marR="68580" marT="0" marB="0" anchor="ctr"/>
                </a:tc>
                <a:tc>
                  <a:txBody>
                    <a:bodyPr/>
                    <a:lstStyle/>
                    <a:p>
                      <a:pPr marL="0" algn="ctr" defTabSz="914400" rtl="0" eaLnBrk="1" latinLnBrk="0" hangingPunct="1">
                        <a:lnSpc>
                          <a:spcPct val="100000"/>
                        </a:lnSpc>
                        <a:spcAft>
                          <a:spcPts val="0"/>
                        </a:spcAft>
                      </a:pPr>
                      <a:r>
                        <a:rPr lang="ru-RU" sz="2400" kern="1200" dirty="0" smtClean="0">
                          <a:solidFill>
                            <a:srgbClr val="C00000"/>
                          </a:solidFill>
                          <a:latin typeface="Times New Roman"/>
                          <a:ea typeface="Times New Roman"/>
                          <a:cs typeface="+mn-cs"/>
                        </a:rPr>
                        <a:t>Мясо сельскохозяйственной птицы замороженное.</a:t>
                      </a:r>
                    </a:p>
                    <a:p>
                      <a:pPr marL="0" algn="ctr" defTabSz="914400" rtl="0" eaLnBrk="1" latinLnBrk="0" hangingPunct="1">
                        <a:lnSpc>
                          <a:spcPct val="100000"/>
                        </a:lnSpc>
                        <a:spcAft>
                          <a:spcPts val="0"/>
                        </a:spcAft>
                      </a:pPr>
                      <a:r>
                        <a:rPr lang="ru-RU" sz="2400" kern="1200" dirty="0" smtClean="0">
                          <a:solidFill>
                            <a:srgbClr val="C00000"/>
                          </a:solidFill>
                          <a:latin typeface="Times New Roman"/>
                          <a:ea typeface="Times New Roman"/>
                          <a:cs typeface="+mn-cs"/>
                        </a:rPr>
                        <a:t>Россия. </a:t>
                      </a:r>
                      <a:endParaRPr lang="ru-RU" sz="2400" kern="1200" dirty="0">
                        <a:solidFill>
                          <a:srgbClr val="C00000"/>
                        </a:solidFill>
                        <a:latin typeface="Times New Roman"/>
                        <a:ea typeface="Times New Roman"/>
                        <a:cs typeface="+mn-cs"/>
                      </a:endParaRPr>
                    </a:p>
                  </a:txBody>
                  <a:tcPr/>
                </a:tc>
              </a:tr>
              <a:tr h="434756">
                <a:tc>
                  <a:txBody>
                    <a:bodyPr/>
                    <a:lstStyle/>
                    <a:p>
                      <a:pPr algn="l">
                        <a:lnSpc>
                          <a:spcPct val="100000"/>
                        </a:lnSpc>
                        <a:spcAft>
                          <a:spcPts val="0"/>
                        </a:spcAft>
                      </a:pPr>
                      <a:r>
                        <a:rPr lang="ru-RU" sz="2400" b="1" dirty="0">
                          <a:solidFill>
                            <a:srgbClr val="000000"/>
                          </a:solidFill>
                          <a:latin typeface="Times New Roman"/>
                          <a:ea typeface="Times New Roman"/>
                        </a:rPr>
                        <a:t>Характеристики товара</a:t>
                      </a:r>
                      <a:endParaRPr lang="ru-RU" sz="2400" b="1" dirty="0">
                        <a:latin typeface="Times New Roman"/>
                        <a:ea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b="1" dirty="0" smtClean="0">
                          <a:solidFill>
                            <a:srgbClr val="000000"/>
                          </a:solidFill>
                          <a:latin typeface="Times New Roman"/>
                          <a:ea typeface="Times New Roman"/>
                        </a:rPr>
                        <a:t>Характеристики товара</a:t>
                      </a:r>
                      <a:endParaRPr lang="ru-RU" sz="2400" b="1" dirty="0" smtClean="0">
                        <a:latin typeface="Times New Roman"/>
                        <a:ea typeface="Times New Roman"/>
                      </a:endParaRPr>
                    </a:p>
                  </a:txBody>
                  <a:tcPr/>
                </a:tc>
              </a:tr>
              <a:tr h="2194560">
                <a:tc>
                  <a:txBody>
                    <a:bodyPr/>
                    <a:lstStyle/>
                    <a:p>
                      <a:pPr algn="l">
                        <a:lnSpc>
                          <a:spcPct val="100000"/>
                        </a:lnSpc>
                        <a:spcAft>
                          <a:spcPts val="0"/>
                        </a:spcAft>
                      </a:pPr>
                      <a:r>
                        <a:rPr lang="ru-RU" sz="2400" dirty="0">
                          <a:solidFill>
                            <a:srgbClr val="FF0000"/>
                          </a:solidFill>
                          <a:latin typeface="Times New Roman"/>
                          <a:ea typeface="Times New Roman"/>
                        </a:rPr>
                        <a:t>Сорт – первый</a:t>
                      </a:r>
                      <a:r>
                        <a:rPr lang="ru-RU" sz="2400" dirty="0">
                          <a:latin typeface="Times New Roman"/>
                          <a:ea typeface="Times New Roman"/>
                        </a:rPr>
                        <a:t>;</a:t>
                      </a:r>
                    </a:p>
                    <a:p>
                      <a:pPr algn="l">
                        <a:lnSpc>
                          <a:spcPct val="100000"/>
                        </a:lnSpc>
                        <a:spcAft>
                          <a:spcPts val="0"/>
                        </a:spcAft>
                      </a:pPr>
                      <a:r>
                        <a:rPr lang="ru-RU" sz="2400" dirty="0">
                          <a:latin typeface="Times New Roman"/>
                          <a:ea typeface="Times New Roman"/>
                        </a:rPr>
                        <a:t>Вид мяса по способу разделки – тушка;</a:t>
                      </a:r>
                    </a:p>
                    <a:p>
                      <a:pPr algn="l">
                        <a:lnSpc>
                          <a:spcPct val="100000"/>
                        </a:lnSpc>
                        <a:spcAft>
                          <a:spcPts val="0"/>
                        </a:spcAft>
                      </a:pPr>
                      <a:r>
                        <a:rPr lang="ru-RU" sz="2400" dirty="0">
                          <a:solidFill>
                            <a:srgbClr val="000000"/>
                          </a:solidFill>
                          <a:latin typeface="Times New Roman"/>
                          <a:ea typeface="Times New Roman"/>
                        </a:rPr>
                        <a:t>Наименование мяса птицы </a:t>
                      </a:r>
                      <a:r>
                        <a:rPr lang="ru-RU" sz="2400" dirty="0">
                          <a:latin typeface="Times New Roman"/>
                          <a:ea typeface="Times New Roman"/>
                        </a:rPr>
                        <a:t>– </a:t>
                      </a:r>
                      <a:r>
                        <a:rPr lang="ru-RU" sz="2400" dirty="0">
                          <a:solidFill>
                            <a:srgbClr val="000000"/>
                          </a:solidFill>
                          <a:latin typeface="Times New Roman"/>
                          <a:ea typeface="Times New Roman"/>
                        </a:rPr>
                        <a:t>куры;</a:t>
                      </a:r>
                      <a:endParaRPr lang="ru-RU" sz="2400" dirty="0">
                        <a:latin typeface="Times New Roman"/>
                        <a:ea typeface="Times New Roman"/>
                      </a:endParaRPr>
                    </a:p>
                    <a:p>
                      <a:pPr algn="l">
                        <a:lnSpc>
                          <a:spcPct val="100000"/>
                        </a:lnSpc>
                        <a:spcAft>
                          <a:spcPts val="0"/>
                        </a:spcAft>
                      </a:pPr>
                      <a:r>
                        <a:rPr lang="ru-RU" sz="2400" dirty="0">
                          <a:solidFill>
                            <a:srgbClr val="C00000"/>
                          </a:solidFill>
                          <a:latin typeface="Times New Roman"/>
                          <a:ea typeface="Times New Roman"/>
                        </a:rPr>
                        <a:t>Для детского питания – нет</a:t>
                      </a:r>
                    </a:p>
                  </a:txBody>
                  <a:tcPr marL="68580" marR="68580" marT="0" marB="0"/>
                </a:tc>
                <a:tc>
                  <a:txBody>
                    <a:bodyPr/>
                    <a:lstStyle/>
                    <a:p>
                      <a:pPr marL="0" algn="l" defTabSz="914400" rtl="0" eaLnBrk="1" latinLnBrk="0" hangingPunct="1">
                        <a:lnSpc>
                          <a:spcPct val="100000"/>
                        </a:lnSpc>
                        <a:spcAft>
                          <a:spcPts val="0"/>
                        </a:spcAft>
                      </a:pPr>
                      <a:r>
                        <a:rPr lang="ru-RU" sz="2400" kern="1200" dirty="0" smtClean="0">
                          <a:solidFill>
                            <a:srgbClr val="FF0000"/>
                          </a:solidFill>
                          <a:latin typeface="Times New Roman"/>
                          <a:ea typeface="Times New Roman"/>
                          <a:cs typeface="+mn-cs"/>
                        </a:rPr>
                        <a:t>Сорт – второй</a:t>
                      </a:r>
                      <a:r>
                        <a:rPr lang="ru-RU" sz="2400" kern="1200" dirty="0" smtClean="0">
                          <a:solidFill>
                            <a:schemeClr val="dk1"/>
                          </a:solidFill>
                          <a:latin typeface="Times New Roman"/>
                          <a:ea typeface="Times New Roman"/>
                          <a:cs typeface="+mn-cs"/>
                        </a:rPr>
                        <a:t>;</a:t>
                      </a:r>
                    </a:p>
                    <a:p>
                      <a:pPr marL="0" algn="l" defTabSz="914400" rtl="0" eaLnBrk="1" latinLnBrk="0" hangingPunct="1">
                        <a:lnSpc>
                          <a:spcPct val="100000"/>
                        </a:lnSpc>
                        <a:spcAft>
                          <a:spcPts val="0"/>
                        </a:spcAft>
                      </a:pPr>
                      <a:r>
                        <a:rPr lang="ru-RU" sz="2400" kern="1200" dirty="0" smtClean="0">
                          <a:solidFill>
                            <a:schemeClr val="dk1"/>
                          </a:solidFill>
                          <a:latin typeface="Times New Roman"/>
                          <a:ea typeface="Times New Roman"/>
                          <a:cs typeface="+mn-cs"/>
                        </a:rPr>
                        <a:t>Вид мяса по способу разделки – тушка;</a:t>
                      </a:r>
                    </a:p>
                    <a:p>
                      <a:pPr marL="0" algn="l" defTabSz="914400" rtl="0" eaLnBrk="1" latinLnBrk="0" hangingPunct="1">
                        <a:lnSpc>
                          <a:spcPct val="100000"/>
                        </a:lnSpc>
                        <a:spcAft>
                          <a:spcPts val="0"/>
                        </a:spcAft>
                      </a:pPr>
                      <a:r>
                        <a:rPr lang="ru-RU" sz="2400" kern="1200" dirty="0" smtClean="0">
                          <a:solidFill>
                            <a:schemeClr val="dk1"/>
                          </a:solidFill>
                          <a:latin typeface="Times New Roman"/>
                          <a:ea typeface="Times New Roman"/>
                          <a:cs typeface="+mn-cs"/>
                        </a:rPr>
                        <a:t>Наименование мяса птицы – куры;</a:t>
                      </a: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7" name="Таблица 6"/>
          <p:cNvGraphicFramePr>
            <a:graphicFrameLocks noGrp="1"/>
          </p:cNvGraphicFramePr>
          <p:nvPr/>
        </p:nvGraphicFramePr>
        <p:xfrm>
          <a:off x="251520" y="1556792"/>
          <a:ext cx="8712968" cy="4389120"/>
        </p:xfrm>
        <a:graphic>
          <a:graphicData uri="http://schemas.openxmlformats.org/drawingml/2006/table">
            <a:tbl>
              <a:tblPr firstRow="1" bandRow="1">
                <a:tableStyleId>{5C22544A-7EE6-4342-B048-85BDC9FD1C3A}</a:tableStyleId>
              </a:tblPr>
              <a:tblGrid>
                <a:gridCol w="8712968"/>
              </a:tblGrid>
              <a:tr h="412779">
                <a:tc>
                  <a:txBody>
                    <a:bodyPr/>
                    <a:lstStyle/>
                    <a:p>
                      <a:pPr algn="ctr"/>
                      <a:r>
                        <a:rPr lang="ru-RU" sz="2400" dirty="0" smtClean="0"/>
                        <a:t>Отказ в допуске к участию в аукционе</a:t>
                      </a:r>
                      <a:endParaRPr lang="ru-RU" sz="2400" dirty="0"/>
                    </a:p>
                  </a:txBody>
                  <a:tcPr/>
                </a:tc>
              </a:tr>
              <a:tr h="3624486">
                <a:tc>
                  <a:txBody>
                    <a:bodyPr/>
                    <a:lstStyle/>
                    <a:p>
                      <a:pPr marL="0" marR="0" indent="457200" algn="just" defTabSz="914400" rtl="0" eaLnBrk="1" fontAlgn="auto" latinLnBrk="0" hangingPunct="1">
                        <a:lnSpc>
                          <a:spcPct val="100000"/>
                        </a:lnSpc>
                        <a:spcBef>
                          <a:spcPts val="0"/>
                        </a:spcBef>
                        <a:spcAft>
                          <a:spcPts val="0"/>
                        </a:spcAft>
                        <a:buClrTx/>
                        <a:buSzTx/>
                        <a:buFontTx/>
                        <a:buNone/>
                        <a:tabLst/>
                        <a:defRPr/>
                      </a:pPr>
                      <a:endParaRPr lang="ru-RU" dirty="0" smtClean="0"/>
                    </a:p>
                    <a:p>
                      <a:pPr marL="0" marR="0" indent="457200" algn="just" defTabSz="914400" rtl="0" eaLnBrk="1" fontAlgn="auto" latinLnBrk="0" hangingPunct="1">
                        <a:lnSpc>
                          <a:spcPct val="100000"/>
                        </a:lnSpc>
                        <a:spcBef>
                          <a:spcPts val="0"/>
                        </a:spcBef>
                        <a:spcAft>
                          <a:spcPts val="0"/>
                        </a:spcAft>
                        <a:buClrTx/>
                        <a:buSzTx/>
                        <a:buFontTx/>
                        <a:buNone/>
                        <a:tabLst/>
                        <a:defRPr/>
                      </a:pPr>
                      <a:r>
                        <a:rPr lang="ru-RU" sz="2400" dirty="0" smtClean="0"/>
                        <a:t>На основании </a:t>
                      </a:r>
                      <a:r>
                        <a:rPr lang="ru-RU" sz="2400" b="1" dirty="0" smtClean="0">
                          <a:solidFill>
                            <a:srgbClr val="C00000"/>
                          </a:solidFill>
                        </a:rPr>
                        <a:t>пункта 1 части 4 статьи 67 </a:t>
                      </a:r>
                      <a:r>
                        <a:rPr lang="ru-RU" sz="2400" dirty="0" smtClean="0"/>
                        <a:t>Федерального закона отказать в допуске к участию в электронном аукционе в связи с </a:t>
                      </a:r>
                      <a:r>
                        <a:rPr lang="ru-RU" sz="2400" dirty="0" err="1" smtClean="0"/>
                        <a:t>непредоставлением</a:t>
                      </a:r>
                      <a:r>
                        <a:rPr lang="ru-RU" sz="2400" dirty="0" smtClean="0"/>
                        <a:t> информации, предусмотренной частью 3 статьи 66 Федерального закона, пунктом 4.1 раздела I документации об электронном аукционе: </a:t>
                      </a:r>
                      <a:r>
                        <a:rPr lang="ru-RU" sz="2400" b="1" dirty="0" smtClean="0">
                          <a:solidFill>
                            <a:srgbClr val="C00000"/>
                          </a:solidFill>
                        </a:rPr>
                        <a:t>заявка участника закупки не содержит конкретный показатель товара, предлагаемого для поставки «Для детского питания – нет», </a:t>
                      </a:r>
                      <a:r>
                        <a:rPr lang="ru-RU" sz="2400" dirty="0" smtClean="0"/>
                        <a:t>соответствующий значению, установленному в графе «Характеристики товара» таблицы раздела II документации об электронном аукционе.</a:t>
                      </a: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67544" y="0"/>
            <a:ext cx="8229600" cy="548680"/>
          </a:xfrm>
          <a:prstGeom prst="rect">
            <a:avLst/>
          </a:prstGeom>
        </p:spPr>
        <p:txBody>
          <a:bodyPr/>
          <a:lstStyle/>
          <a:p>
            <a:pPr marL="0" marR="0" lvl="0" indent="0" algn="ctr" defTabSz="914400" rtl="0" eaLnBrk="0" fontAlgn="auto" latinLnBrk="0" hangingPunct="0">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w="1905"/>
              <a:solidFill>
                <a:srgbClr val="58319F"/>
              </a:solidFill>
              <a:effectLst>
                <a:innerShdw blurRad="69850" dist="43180" dir="5400000">
                  <a:srgbClr val="000000">
                    <a:alpha val="65000"/>
                  </a:srgbClr>
                </a:innerShdw>
              </a:effectLst>
              <a:uLnTx/>
              <a:uFillTx/>
              <a:latin typeface="Times New Roman" pitchFamily="18" charset="0"/>
              <a:cs typeface="Times New Roman" pitchFamily="18" charset="0"/>
            </a:endParaRPr>
          </a:p>
        </p:txBody>
      </p:sp>
      <p:sp>
        <p:nvSpPr>
          <p:cNvPr id="11" name="Прямоугольник с двумя вырезанными противолежащими углами 10"/>
          <p:cNvSpPr/>
          <p:nvPr/>
        </p:nvSpPr>
        <p:spPr>
          <a:xfrm>
            <a:off x="179512" y="404664"/>
            <a:ext cx="8784976" cy="504056"/>
          </a:xfrm>
          <a:prstGeom prst="snip2DiagRect">
            <a:avLst/>
          </a:prstGeom>
          <a:solidFill>
            <a:schemeClr val="tx1">
              <a:lumMod val="65000"/>
              <a:lumOff val="35000"/>
            </a:schemeClr>
          </a:solidFill>
          <a:effectLst>
            <a:glow rad="635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b="1" dirty="0" smtClean="0">
                <a:solidFill>
                  <a:schemeClr val="bg1"/>
                </a:solidFill>
                <a:latin typeface="Times New Roman" pitchFamily="18" charset="0"/>
                <a:cs typeface="Times New Roman" pitchFamily="18" charset="0"/>
              </a:rPr>
              <a:t>Требования к содержанию заявок на участие в аукционе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7" name="Таблица 6"/>
          <p:cNvGraphicFramePr>
            <a:graphicFrameLocks noGrp="1"/>
          </p:cNvGraphicFramePr>
          <p:nvPr/>
        </p:nvGraphicFramePr>
        <p:xfrm>
          <a:off x="251520" y="1196752"/>
          <a:ext cx="8712968" cy="5256584"/>
        </p:xfrm>
        <a:graphic>
          <a:graphicData uri="http://schemas.openxmlformats.org/drawingml/2006/table">
            <a:tbl>
              <a:tblPr firstRow="1" bandRow="1">
                <a:tableStyleId>{5C22544A-7EE6-4342-B048-85BDC9FD1C3A}</a:tableStyleId>
              </a:tblPr>
              <a:tblGrid>
                <a:gridCol w="8712968"/>
              </a:tblGrid>
              <a:tr h="499043">
                <a:tc>
                  <a:txBody>
                    <a:bodyPr/>
                    <a:lstStyle/>
                    <a:p>
                      <a:pPr algn="ctr"/>
                      <a:r>
                        <a:rPr lang="ru-RU" sz="2400" dirty="0" smtClean="0"/>
                        <a:t>Отказ в допуске к участию в аукционе</a:t>
                      </a:r>
                      <a:endParaRPr lang="ru-RU" sz="2400" dirty="0"/>
                    </a:p>
                  </a:txBody>
                  <a:tcPr/>
                </a:tc>
              </a:tr>
              <a:tr h="4757541">
                <a:tc>
                  <a:txBody>
                    <a:bodyPr/>
                    <a:lstStyle/>
                    <a:p>
                      <a:r>
                        <a:rPr lang="ru-RU" sz="2400" kern="1200" baseline="0" dirty="0" smtClean="0">
                          <a:solidFill>
                            <a:schemeClr val="dk1"/>
                          </a:solidFill>
                          <a:latin typeface="+mn-lt"/>
                          <a:ea typeface="+mn-ea"/>
                          <a:cs typeface="+mn-cs"/>
                        </a:rPr>
                        <a:t>Часть 4. Участник электронного аукциона не допускается к участию в нем в случае:</a:t>
                      </a:r>
                    </a:p>
                    <a:p>
                      <a:endParaRPr lang="ru-RU" sz="2400" kern="1200" baseline="0" dirty="0" smtClean="0">
                        <a:solidFill>
                          <a:schemeClr val="dk1"/>
                        </a:solidFill>
                        <a:latin typeface="+mn-lt"/>
                        <a:ea typeface="+mn-ea"/>
                        <a:cs typeface="+mn-cs"/>
                      </a:endParaRPr>
                    </a:p>
                    <a:p>
                      <a:pPr marL="514350" indent="-514350">
                        <a:buAutoNum type="arabicParenR"/>
                      </a:pPr>
                      <a:r>
                        <a:rPr lang="ru-RU" sz="2800" kern="1200" baseline="0" dirty="0" err="1" smtClean="0">
                          <a:solidFill>
                            <a:srgbClr val="C00000"/>
                          </a:solidFill>
                          <a:latin typeface="+mn-lt"/>
                          <a:ea typeface="+mn-ea"/>
                          <a:cs typeface="+mn-cs"/>
                        </a:rPr>
                        <a:t>непредоставления</a:t>
                      </a:r>
                      <a:r>
                        <a:rPr lang="ru-RU" sz="2800" kern="1200" baseline="0" dirty="0" smtClean="0">
                          <a:solidFill>
                            <a:srgbClr val="C00000"/>
                          </a:solidFill>
                          <a:latin typeface="+mn-lt"/>
                          <a:ea typeface="+mn-ea"/>
                          <a:cs typeface="+mn-cs"/>
                        </a:rPr>
                        <a:t> информации</a:t>
                      </a:r>
                      <a:r>
                        <a:rPr lang="ru-RU" sz="2800" kern="1200" baseline="0" dirty="0" smtClean="0">
                          <a:solidFill>
                            <a:schemeClr val="tx1"/>
                          </a:solidFill>
                          <a:latin typeface="+mn-lt"/>
                          <a:ea typeface="+mn-ea"/>
                          <a:cs typeface="+mn-cs"/>
                        </a:rPr>
                        <a:t>, предусмотренной </a:t>
                      </a:r>
                      <a:r>
                        <a:rPr lang="ru-RU" sz="2800" kern="1200" baseline="0" dirty="0" smtClean="0">
                          <a:solidFill>
                            <a:schemeClr val="dk1"/>
                          </a:solidFill>
                          <a:latin typeface="+mn-lt"/>
                          <a:ea typeface="+mn-ea"/>
                          <a:cs typeface="+mn-cs"/>
                        </a:rPr>
                        <a:t>частью 3 статьи 66 Федерального закона № 44-ФЗ, или </a:t>
                      </a:r>
                      <a:r>
                        <a:rPr lang="ru-RU" sz="2800" kern="1200" baseline="0" dirty="0" smtClean="0">
                          <a:solidFill>
                            <a:srgbClr val="C00000"/>
                          </a:solidFill>
                          <a:latin typeface="+mn-lt"/>
                          <a:ea typeface="+mn-ea"/>
                          <a:cs typeface="+mn-cs"/>
                        </a:rPr>
                        <a:t>предоставления недостоверной информации</a:t>
                      </a:r>
                      <a:r>
                        <a:rPr lang="ru-RU" sz="2800" kern="1200" baseline="0" dirty="0" smtClean="0">
                          <a:solidFill>
                            <a:schemeClr val="dk1"/>
                          </a:solidFill>
                          <a:latin typeface="+mn-lt"/>
                          <a:ea typeface="+mn-ea"/>
                          <a:cs typeface="+mn-cs"/>
                        </a:rPr>
                        <a:t>;</a:t>
                      </a:r>
                    </a:p>
                    <a:p>
                      <a:pPr marL="514350" indent="-514350">
                        <a:buNone/>
                      </a:pPr>
                      <a:endParaRPr lang="ru-RU" sz="2800" u="none" kern="1200" baseline="0" dirty="0" smtClean="0">
                        <a:solidFill>
                          <a:schemeClr val="tx1"/>
                        </a:solidFill>
                        <a:latin typeface="+mn-lt"/>
                        <a:ea typeface="+mn-ea"/>
                        <a:cs typeface="+mn-cs"/>
                        <a:hlinkClick r:id="rId2"/>
                      </a:endParaRPr>
                    </a:p>
                    <a:p>
                      <a:r>
                        <a:rPr lang="ru-RU" sz="2800" kern="1200" baseline="0" dirty="0" smtClean="0">
                          <a:solidFill>
                            <a:srgbClr val="C00000"/>
                          </a:solidFill>
                          <a:latin typeface="+mn-lt"/>
                          <a:ea typeface="+mn-ea"/>
                          <a:cs typeface="+mn-cs"/>
                        </a:rPr>
                        <a:t>2) несоответствия информации</a:t>
                      </a:r>
                      <a:r>
                        <a:rPr lang="ru-RU" sz="2800" kern="1200" baseline="0" dirty="0" smtClean="0">
                          <a:solidFill>
                            <a:schemeClr val="dk1"/>
                          </a:solidFill>
                          <a:latin typeface="+mn-lt"/>
                          <a:ea typeface="+mn-ea"/>
                          <a:cs typeface="+mn-cs"/>
                        </a:rPr>
                        <a:t>, предусмотренной частью 3 статьи 66 Федерального закона № 44-ФЗ, требованиям документации об аукционе.</a:t>
                      </a:r>
                      <a:endParaRPr lang="ru-RU" sz="2800" kern="1200" baseline="0" dirty="0" smtClean="0">
                        <a:solidFill>
                          <a:schemeClr val="dk1"/>
                        </a:solidFill>
                        <a:latin typeface="+mn-lt"/>
                        <a:ea typeface="+mn-ea"/>
                        <a:cs typeface="+mn-cs"/>
                        <a:hlinkClick r:id="rId2"/>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9288</TotalTime>
  <Words>1675</Words>
  <Application>Microsoft Office PowerPoint</Application>
  <PresentationFormat>Экран (4:3)</PresentationFormat>
  <Paragraphs>130</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  Требования  к содержанию заявок на участие  в электронном аукционе</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  Требования  к содержанию заявок на участие  в электронном аукционе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Наталья</dc:creator>
  <cp:lastModifiedBy>guks_15</cp:lastModifiedBy>
  <cp:revision>537</cp:revision>
  <dcterms:created xsi:type="dcterms:W3CDTF">2012-03-24T04:55:46Z</dcterms:created>
  <dcterms:modified xsi:type="dcterms:W3CDTF">2019-04-23T09:00:49Z</dcterms:modified>
</cp:coreProperties>
</file>